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305" r:id="rId5"/>
    <p:sldId id="287" r:id="rId6"/>
    <p:sldId id="268" r:id="rId7"/>
    <p:sldId id="283" r:id="rId8"/>
    <p:sldId id="284" r:id="rId9"/>
    <p:sldId id="303" r:id="rId10"/>
    <p:sldId id="291" r:id="rId11"/>
    <p:sldId id="293" r:id="rId12"/>
    <p:sldId id="294" r:id="rId13"/>
    <p:sldId id="290" r:id="rId14"/>
    <p:sldId id="295" r:id="rId15"/>
    <p:sldId id="288" r:id="rId16"/>
    <p:sldId id="301" r:id="rId17"/>
    <p:sldId id="298" r:id="rId18"/>
    <p:sldId id="300" r:id="rId19"/>
    <p:sldId id="299" r:id="rId20"/>
    <p:sldId id="304" r:id="rId21"/>
    <p:sldId id="289" r:id="rId22"/>
    <p:sldId id="297" r:id="rId23"/>
    <p:sldId id="269" r:id="rId24"/>
    <p:sldId id="277" r:id="rId25"/>
    <p:sldId id="279" r:id="rId26"/>
    <p:sldId id="276" r:id="rId27"/>
    <p:sldId id="27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4" autoAdjust="0"/>
    <p:restoredTop sz="94660"/>
  </p:normalViewPr>
  <p:slideViewPr>
    <p:cSldViewPr snapToGrid="0">
      <p:cViewPr>
        <p:scale>
          <a:sx n="66" d="100"/>
          <a:sy n="66" d="100"/>
        </p:scale>
        <p:origin x="60"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ko-KR" altLang="en-US"/>
          </a:p>
        </p:txBody>
      </p:sp>
      <p:sp>
        <p:nvSpPr>
          <p:cNvPr id="4" name="날짜 개체 틀 3"/>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57723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108748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127086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148540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날짜 개체 틀 3"/>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214920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164655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175394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338201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344127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81034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D597713D-D838-49E6-82DC-94EE49D45FD4}" type="datetimeFigureOut">
              <a:rPr lang="ko-KR" altLang="en-US" smtClean="0"/>
              <a:t>2018-01-26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20008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10000" b="-10000"/>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7713D-D838-49E6-82DC-94EE49D45FD4}" type="datetimeFigureOut">
              <a:rPr lang="ko-KR" altLang="en-US" smtClean="0"/>
              <a:t>2018-01-26</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83D34-95F1-49C9-81E8-A1FC0B1E2B0F}" type="slidenum">
              <a:rPr lang="ko-KR" altLang="en-US" smtClean="0"/>
              <a:t>‹#›</a:t>
            </a:fld>
            <a:endParaRPr lang="ko-KR" altLang="en-US"/>
          </a:p>
        </p:txBody>
      </p:sp>
    </p:spTree>
    <p:extLst>
      <p:ext uri="{BB962C8B-B14F-4D97-AF65-F5344CB8AC3E}">
        <p14:creationId xmlns:p14="http://schemas.microsoft.com/office/powerpoint/2010/main" val="1423251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53.jp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0" b="-10000"/>
          </a:stretch>
        </a:blip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1588654" y="1741200"/>
            <a:ext cx="9144000" cy="2387600"/>
          </a:xfrm>
        </p:spPr>
        <p:txBody>
          <a:bodyPr>
            <a:normAutofit/>
          </a:bodyPr>
          <a:lstStyle/>
          <a:p>
            <a:r>
              <a:rPr lang="en-US" altLang="ko-KR" sz="8000" dirty="0" smtClean="0">
                <a:latin typeface="Adobe Caslon Pro Bold" panose="0205070206050A020403" pitchFamily="18" charset="0"/>
              </a:rPr>
              <a:t>Heidel Korea</a:t>
            </a:r>
            <a:endParaRPr lang="ko-KR" altLang="en-US" sz="8000" dirty="0">
              <a:latin typeface="Adobe Caslon Pro Bold" panose="0205070206050A020403" pitchFamily="18" charset="0"/>
            </a:endParaRPr>
          </a:p>
        </p:txBody>
      </p:sp>
    </p:spTree>
    <p:extLst>
      <p:ext uri="{BB962C8B-B14F-4D97-AF65-F5344CB8AC3E}">
        <p14:creationId xmlns:p14="http://schemas.microsoft.com/office/powerpoint/2010/main" val="1787896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62" y="4159307"/>
            <a:ext cx="1566551" cy="1566551"/>
          </a:xfrm>
          <a:prstGeom prst="rect">
            <a:avLst/>
          </a:prstGeom>
        </p:spPr>
      </p:pic>
      <p:pic>
        <p:nvPicPr>
          <p:cNvPr id="7" name="그림 6"/>
          <p:cNvPicPr>
            <a:picLocks noChangeAspect="1"/>
          </p:cNvPicPr>
          <p:nvPr/>
        </p:nvPicPr>
        <p:blipFill rotWithShape="1">
          <a:blip r:embed="rId4" cstate="print">
            <a:extLst>
              <a:ext uri="{28A0092B-C50C-407E-A947-70E740481C1C}">
                <a14:useLocalDpi xmlns:a14="http://schemas.microsoft.com/office/drawing/2010/main" val="0"/>
              </a:ext>
            </a:extLst>
          </a:blip>
          <a:srcRect l="-44" t="21796" r="170" b="13974"/>
          <a:stretch/>
        </p:blipFill>
        <p:spPr>
          <a:xfrm>
            <a:off x="858862" y="1808474"/>
            <a:ext cx="3655286" cy="2350833"/>
          </a:xfrm>
          <a:prstGeom prst="rect">
            <a:avLst/>
          </a:prstGeom>
        </p:spPr>
      </p:pic>
      <p:pic>
        <p:nvPicPr>
          <p:cNvPr id="9" name="Picture 2" descr="C:\Users\Public\cs-koenigstein\홈페이지\[회사제품_이미지]\[크뤼거_차이라떼]\20171113_151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5413" y="4159307"/>
            <a:ext cx="2088735" cy="15665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14148" y="1808474"/>
            <a:ext cx="6150114" cy="4093428"/>
          </a:xfrm>
          <a:prstGeom prst="rect">
            <a:avLst/>
          </a:prstGeom>
          <a:noFill/>
          <a:ln w="28575">
            <a:noFill/>
          </a:ln>
        </p:spPr>
        <p:txBody>
          <a:bodyPr wrap="square" rtlCol="0">
            <a:spAutoFit/>
          </a:bodyPr>
          <a:lstStyle/>
          <a:p>
            <a:pPr lvl="1"/>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Krüger </a:t>
            </a:r>
            <a:r>
              <a:rPr lang="en-US" altLang="ko-KR" sz="2000" b="1" u="sng" dirty="0">
                <a:latin typeface="Arial" panose="020B0604020202020204" pitchFamily="34" charset="0"/>
                <a:ea typeface="함초롬돋움" panose="020B0604000101010101" pitchFamily="50" charset="-127"/>
                <a:cs typeface="Arial" panose="020B0604020202020204" pitchFamily="34" charset="0"/>
              </a:rPr>
              <a:t>Fruit </a:t>
            </a:r>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Tea</a:t>
            </a:r>
            <a:r>
              <a:rPr lang="en-US" altLang="ko-KR" sz="2000" b="1" u="sng" dirty="0">
                <a:latin typeface="Arial" panose="020B0604020202020204" pitchFamily="34" charset="0"/>
                <a:ea typeface="함초롬돋움" panose="020B0604000101010101" pitchFamily="50" charset="-127"/>
                <a:cs typeface="Arial" panose="020B0604020202020204" pitchFamily="34" charset="0"/>
              </a:rPr>
              <a:t> &amp;</a:t>
            </a:r>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 </a:t>
            </a:r>
            <a:r>
              <a:rPr lang="en-US" altLang="ko-KR" sz="2000" b="1" u="sng" dirty="0">
                <a:latin typeface="Arial" panose="020B0604020202020204" pitchFamily="34" charset="0"/>
                <a:ea typeface="함초롬돋움" panose="020B0604000101010101" pitchFamily="50" charset="-127"/>
                <a:cs typeface="Arial" panose="020B0604020202020204" pitchFamily="34" charset="0"/>
              </a:rPr>
              <a:t>Chai </a:t>
            </a:r>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latte </a:t>
            </a:r>
            <a:r>
              <a:rPr lang="en-US" altLang="ko-KR" sz="2000" b="1" u="sng" dirty="0">
                <a:latin typeface="Arial" panose="020B0604020202020204" pitchFamily="34" charset="0"/>
                <a:ea typeface="함초롬돋움" panose="020B0604000101010101" pitchFamily="50" charset="-127"/>
                <a:cs typeface="Arial" panose="020B0604020202020204" pitchFamily="34" charset="0"/>
              </a:rPr>
              <a:t>&amp;</a:t>
            </a:r>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 Classic Coffee</a:t>
            </a:r>
            <a:endParaRPr lang="en-US" altLang="ko-KR" sz="2000" b="1" u="sng" dirty="0">
              <a:latin typeface="Arial" panose="020B0604020202020204" pitchFamily="34" charset="0"/>
              <a:ea typeface="함초롬돋움" panose="020B0604000101010101" pitchFamily="50" charset="-127"/>
              <a:cs typeface="Arial" panose="020B0604020202020204" pitchFamily="34" charset="0"/>
            </a:endParaRPr>
          </a:p>
          <a:p>
            <a:pPr lvl="1"/>
            <a:endParaRPr lang="en-US" altLang="ko-KR" sz="1600" dirty="0">
              <a:latin typeface="Arial" panose="020B0604020202020204" pitchFamily="34" charset="0"/>
              <a:cs typeface="Arial" panose="020B0604020202020204" pitchFamily="34" charset="0"/>
            </a:endParaRPr>
          </a:p>
          <a:p>
            <a:pPr lvl="1"/>
            <a:r>
              <a:rPr lang="en-US" altLang="ko-KR" sz="1600" dirty="0">
                <a:latin typeface="Arial" panose="020B0604020202020204" pitchFamily="34" charset="0"/>
                <a:cs typeface="Arial" panose="020B0604020202020204" pitchFamily="34" charset="0"/>
              </a:rPr>
              <a:t>The two kinds of fruit </a:t>
            </a:r>
            <a:r>
              <a:rPr lang="en-US" altLang="ko-KR" sz="1600" dirty="0" smtClean="0">
                <a:latin typeface="Arial" panose="020B0604020202020204" pitchFamily="34" charset="0"/>
                <a:cs typeface="Arial" panose="020B0604020202020204" pitchFamily="34" charset="0"/>
              </a:rPr>
              <a:t>tea, the </a:t>
            </a:r>
            <a:r>
              <a:rPr lang="en-US" altLang="ko-KR" sz="1600" dirty="0">
                <a:latin typeface="Arial" panose="020B0604020202020204" pitchFamily="34" charset="0"/>
                <a:cs typeface="Arial" panose="020B0604020202020204" pitchFamily="34" charset="0"/>
              </a:rPr>
              <a:t>fresh lemon </a:t>
            </a:r>
            <a:r>
              <a:rPr lang="en-US" altLang="ko-KR" sz="1600" dirty="0" smtClean="0">
                <a:latin typeface="Arial" panose="020B0604020202020204" pitchFamily="34" charset="0"/>
                <a:cs typeface="Arial" panose="020B0604020202020204" pitchFamily="34" charset="0"/>
              </a:rPr>
              <a:t>and tropical </a:t>
            </a:r>
            <a:r>
              <a:rPr lang="en-US" altLang="ko-KR" sz="1600" dirty="0">
                <a:latin typeface="Arial" panose="020B0604020202020204" pitchFamily="34" charset="0"/>
                <a:cs typeface="Arial" panose="020B0604020202020204" pitchFamily="34" charset="0"/>
              </a:rPr>
              <a:t>fruit </a:t>
            </a:r>
            <a:r>
              <a:rPr lang="en-US" altLang="ko-KR" sz="1600" dirty="0" smtClean="0">
                <a:latin typeface="Arial" panose="020B0604020202020204" pitchFamily="34" charset="0"/>
                <a:cs typeface="Arial" panose="020B0604020202020204" pitchFamily="34" charset="0"/>
              </a:rPr>
              <a:t>flavor, are made </a:t>
            </a:r>
            <a:r>
              <a:rPr lang="en-US" altLang="ko-KR" sz="1600" dirty="0">
                <a:latin typeface="Arial" panose="020B0604020202020204" pitchFamily="34" charset="0"/>
                <a:cs typeface="Arial" panose="020B0604020202020204" pitchFamily="34" charset="0"/>
              </a:rPr>
              <a:t>by </a:t>
            </a:r>
            <a:r>
              <a:rPr lang="en-US" altLang="ko-KR" sz="1600" dirty="0" smtClean="0">
                <a:latin typeface="Arial" panose="020B0604020202020204" pitchFamily="34" charset="0"/>
                <a:cs typeface="Arial" panose="020B0604020202020204" pitchFamily="34" charset="0"/>
              </a:rPr>
              <a:t>the Kr</a:t>
            </a:r>
            <a:r>
              <a:rPr lang="en-US" altLang="ko-KR" sz="1600" dirty="0" smtClean="0">
                <a:latin typeface="Arial" panose="020B0604020202020204" pitchFamily="34" charset="0"/>
                <a:ea typeface="함초롬돋움" panose="020B0604000101010101" pitchFamily="50" charset="-127"/>
                <a:cs typeface="Arial" panose="020B0604020202020204" pitchFamily="34" charset="0"/>
              </a:rPr>
              <a:t>üger</a:t>
            </a:r>
            <a:r>
              <a:rPr lang="en-US" altLang="ko-KR" sz="1600" dirty="0" smtClean="0">
                <a:latin typeface="Arial" panose="020B0604020202020204" pitchFamily="34" charset="0"/>
                <a:cs typeface="Arial" panose="020B0604020202020204" pitchFamily="34" charset="0"/>
              </a:rPr>
              <a:t>. These fruit tea is one of the </a:t>
            </a:r>
            <a:r>
              <a:rPr lang="en-US" altLang="ko-KR" sz="1600" dirty="0">
                <a:latin typeface="Arial" panose="020B0604020202020204" pitchFamily="34" charset="0"/>
                <a:cs typeface="Arial" panose="020B0604020202020204" pitchFamily="34" charset="0"/>
              </a:rPr>
              <a:t>most popular </a:t>
            </a:r>
            <a:r>
              <a:rPr lang="en-US" altLang="ko-KR" sz="1600" dirty="0" smtClean="0">
                <a:latin typeface="Arial" panose="020B0604020202020204" pitchFamily="34" charset="0"/>
                <a:cs typeface="Arial" panose="020B0604020202020204" pitchFamily="34" charset="0"/>
              </a:rPr>
              <a:t>flavors in the market</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It also dissolves </a:t>
            </a:r>
            <a:r>
              <a:rPr lang="en-US" altLang="ko-KR" sz="1600" dirty="0">
                <a:latin typeface="Arial" panose="020B0604020202020204" pitchFamily="34" charset="0"/>
                <a:cs typeface="Arial" panose="020B0604020202020204" pitchFamily="34" charset="0"/>
              </a:rPr>
              <a:t>in cold </a:t>
            </a:r>
            <a:r>
              <a:rPr lang="en-US" altLang="ko-KR" sz="1600" dirty="0" smtClean="0">
                <a:latin typeface="Arial" panose="020B0604020202020204" pitchFamily="34" charset="0"/>
                <a:cs typeface="Arial" panose="020B0604020202020204" pitchFamily="34" charset="0"/>
              </a:rPr>
              <a:t>water, so it is </a:t>
            </a:r>
            <a:r>
              <a:rPr lang="en-US" altLang="ko-KR" sz="1600" dirty="0">
                <a:latin typeface="Arial" panose="020B0604020202020204" pitchFamily="34" charset="0"/>
                <a:cs typeface="Arial" panose="020B0604020202020204" pitchFamily="34" charset="0"/>
              </a:rPr>
              <a:t>great </a:t>
            </a:r>
            <a:r>
              <a:rPr lang="en-US" altLang="ko-KR" sz="1600" dirty="0" smtClean="0">
                <a:latin typeface="Arial" panose="020B0604020202020204" pitchFamily="34" charset="0"/>
                <a:cs typeface="Arial" panose="020B0604020202020204" pitchFamily="34" charset="0"/>
              </a:rPr>
              <a:t>for the summer!</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The Chai Latte has an exotic </a:t>
            </a:r>
            <a:r>
              <a:rPr lang="en-US" altLang="ko-KR" sz="1600" dirty="0">
                <a:latin typeface="Arial" panose="020B0604020202020204" pitchFamily="34" charset="0"/>
                <a:cs typeface="Arial" panose="020B0604020202020204" pitchFamily="34" charset="0"/>
              </a:rPr>
              <a:t>and delicious </a:t>
            </a:r>
            <a:r>
              <a:rPr lang="en-US" altLang="ko-KR" sz="1600" dirty="0" smtClean="0">
                <a:latin typeface="Arial" panose="020B0604020202020204" pitchFamily="34" charset="0"/>
                <a:cs typeface="Arial" panose="020B0604020202020204" pitchFamily="34" charset="0"/>
              </a:rPr>
              <a:t>taste, </a:t>
            </a:r>
            <a:r>
              <a:rPr lang="en-US" altLang="ko-KR" sz="1600" dirty="0">
                <a:latin typeface="Arial" panose="020B0604020202020204" pitchFamily="34" charset="0"/>
                <a:cs typeface="Arial" panose="020B0604020202020204" pitchFamily="34" charset="0"/>
              </a:rPr>
              <a:t>with Indian tea and milk inside. Enjoy the </a:t>
            </a:r>
            <a:r>
              <a:rPr lang="en-US" altLang="ko-KR" sz="1600" dirty="0" smtClean="0">
                <a:latin typeface="Arial" panose="020B0604020202020204" pitchFamily="34" charset="0"/>
                <a:cs typeface="Arial" panose="020B0604020202020204" pitchFamily="34" charset="0"/>
              </a:rPr>
              <a:t>three flavors </a:t>
            </a:r>
            <a:r>
              <a:rPr lang="en-US" altLang="ko-KR" sz="1600" dirty="0">
                <a:latin typeface="Arial" panose="020B0604020202020204" pitchFamily="34" charset="0"/>
                <a:cs typeface="Arial" panose="020B0604020202020204" pitchFamily="34" charset="0"/>
              </a:rPr>
              <a:t>and sweetness of aroma vanilla and cinnamon, coconut and almonds, and chocolate</a:t>
            </a:r>
            <a:r>
              <a:rPr lang="en-US" altLang="ko-KR" sz="1600" dirty="0" smtClean="0">
                <a:latin typeface="Arial" panose="020B0604020202020204" pitchFamily="34" charset="0"/>
                <a:cs typeface="Arial" panose="020B0604020202020204" pitchFamily="34" charset="0"/>
              </a:rPr>
              <a:t>!</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Kr</a:t>
            </a:r>
            <a:r>
              <a:rPr lang="en-US" altLang="ko-KR" sz="1600" dirty="0" smtClean="0">
                <a:latin typeface="Arial" panose="020B0604020202020204" pitchFamily="34" charset="0"/>
                <a:ea typeface="함초롬돋움" panose="020B0604000101010101" pitchFamily="50" charset="-127"/>
                <a:cs typeface="Arial" panose="020B0604020202020204" pitchFamily="34" charset="0"/>
              </a:rPr>
              <a:t>ü</a:t>
            </a:r>
            <a:r>
              <a:rPr lang="en-US" altLang="ko-KR" sz="1600" dirty="0" smtClean="0">
                <a:latin typeface="Arial" panose="020B0604020202020204" pitchFamily="34" charset="0"/>
                <a:cs typeface="Arial" panose="020B0604020202020204" pitchFamily="34" charset="0"/>
              </a:rPr>
              <a:t>ger's </a:t>
            </a:r>
            <a:r>
              <a:rPr lang="en-US" altLang="ko-KR" sz="1600" dirty="0">
                <a:latin typeface="Arial" panose="020B0604020202020204" pitchFamily="34" charset="0"/>
                <a:cs typeface="Arial" panose="020B0604020202020204" pitchFamily="34" charset="0"/>
              </a:rPr>
              <a:t>Classic</a:t>
            </a:r>
            <a:r>
              <a:rPr lang="en-US" altLang="ko-KR" sz="1600" dirty="0" smtClean="0">
                <a:latin typeface="Arial" panose="020B0604020202020204" pitchFamily="34" charset="0"/>
                <a:cs typeface="Arial" panose="020B0604020202020204" pitchFamily="34" charset="0"/>
              </a:rPr>
              <a:t> Coffee is produced by a German luxury coffee maker. It is an instant coffee that reproduces the taste of brewed coffee! Enjoy the neat </a:t>
            </a:r>
            <a:r>
              <a:rPr lang="en-US" altLang="ko-KR" sz="1600" dirty="0">
                <a:latin typeface="Arial" panose="020B0604020202020204" pitchFamily="34" charset="0"/>
                <a:cs typeface="Arial" panose="020B0604020202020204" pitchFamily="34" charset="0"/>
              </a:rPr>
              <a:t>and rich </a:t>
            </a:r>
            <a:r>
              <a:rPr lang="en-US" altLang="ko-KR" sz="1600" dirty="0" smtClean="0">
                <a:latin typeface="Arial" panose="020B0604020202020204" pitchFamily="34" charset="0"/>
                <a:cs typeface="Arial" panose="020B0604020202020204" pitchFamily="34" charset="0"/>
              </a:rPr>
              <a:t>flavor </a:t>
            </a:r>
            <a:r>
              <a:rPr lang="en-US" altLang="ko-KR" sz="1600" dirty="0">
                <a:latin typeface="Arial" panose="020B0604020202020204" pitchFamily="34" charset="0"/>
                <a:cs typeface="Arial" panose="020B0604020202020204" pitchFamily="34" charset="0"/>
              </a:rPr>
              <a:t>of </a:t>
            </a:r>
            <a:r>
              <a:rPr lang="en-US" altLang="ko-KR" sz="1600" dirty="0" smtClean="0">
                <a:latin typeface="Arial" panose="020B0604020202020204" pitchFamily="34" charset="0"/>
                <a:cs typeface="Arial" panose="020B0604020202020204" pitchFamily="34" charset="0"/>
              </a:rPr>
              <a:t>the </a:t>
            </a:r>
            <a:r>
              <a:rPr lang="en-US" altLang="ko-KR" sz="1600" dirty="0">
                <a:latin typeface="Arial" panose="020B0604020202020204" pitchFamily="34" charset="0"/>
                <a:cs typeface="Arial" panose="020B0604020202020204" pitchFamily="34" charset="0"/>
              </a:rPr>
              <a:t>Kr</a:t>
            </a:r>
            <a:r>
              <a:rPr lang="en-US" altLang="ko-KR" sz="1600" dirty="0">
                <a:latin typeface="Arial" panose="020B0604020202020204" pitchFamily="34" charset="0"/>
                <a:ea typeface="함초롬돋움" panose="020B0604000101010101" pitchFamily="50" charset="-127"/>
                <a:cs typeface="Arial" panose="020B0604020202020204" pitchFamily="34" charset="0"/>
              </a:rPr>
              <a:t>ü</a:t>
            </a:r>
            <a:r>
              <a:rPr lang="en-US" altLang="ko-KR" sz="1600" dirty="0">
                <a:latin typeface="Arial" panose="020B0604020202020204" pitchFamily="34" charset="0"/>
                <a:cs typeface="Arial" panose="020B0604020202020204" pitchFamily="34" charset="0"/>
              </a:rPr>
              <a:t>ger's Classic </a:t>
            </a:r>
            <a:r>
              <a:rPr lang="en-US" altLang="ko-KR" sz="1600" dirty="0" smtClean="0">
                <a:latin typeface="Arial" panose="020B0604020202020204" pitchFamily="34" charset="0"/>
                <a:cs typeface="Arial" panose="020B0604020202020204" pitchFamily="34" charset="0"/>
              </a:rPr>
              <a:t>Coffee.</a:t>
            </a:r>
          </a:p>
        </p:txBody>
      </p:sp>
    </p:spTree>
    <p:extLst>
      <p:ext uri="{BB962C8B-B14F-4D97-AF65-F5344CB8AC3E}">
        <p14:creationId xmlns:p14="http://schemas.microsoft.com/office/powerpoint/2010/main" val="2143114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l="1" t="20897" r="-214"/>
          <a:stretch/>
        </p:blipFill>
        <p:spPr>
          <a:xfrm>
            <a:off x="627753" y="2213225"/>
            <a:ext cx="3994129" cy="3152721"/>
          </a:xfrm>
          <a:prstGeom prst="rect">
            <a:avLst/>
          </a:prstGeom>
        </p:spPr>
      </p:pic>
      <p:sp>
        <p:nvSpPr>
          <p:cNvPr id="7" name="TextBox 6"/>
          <p:cNvSpPr txBox="1"/>
          <p:nvPr/>
        </p:nvSpPr>
        <p:spPr>
          <a:xfrm>
            <a:off x="4621882" y="1889036"/>
            <a:ext cx="6429296" cy="3847207"/>
          </a:xfrm>
          <a:prstGeom prst="rect">
            <a:avLst/>
          </a:prstGeom>
          <a:noFill/>
          <a:ln w="28575">
            <a:noFill/>
          </a:ln>
        </p:spPr>
        <p:txBody>
          <a:bodyPr wrap="square" rtlCol="0">
            <a:spAutoFit/>
          </a:bodyPr>
          <a:lstStyle/>
          <a:p>
            <a:pPr lvl="1"/>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Bokomo Muesli</a:t>
            </a:r>
            <a:r>
              <a:rPr lang="en-US" altLang="ko-KR" sz="2000" b="1" u="sng" dirty="0">
                <a:latin typeface="Arial" panose="020B0604020202020204" pitchFamily="34" charset="0"/>
                <a:ea typeface="함초롬돋움" panose="020B0604000101010101" pitchFamily="50" charset="-127"/>
                <a:cs typeface="Arial" panose="020B0604020202020204" pitchFamily="34" charset="0"/>
              </a:rPr>
              <a:t> </a:t>
            </a:r>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&amp; Granola &amp; Wheat Biscuits</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Bokomo Muesli consists of oats, grains</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dried </a:t>
            </a:r>
            <a:r>
              <a:rPr lang="en-US" altLang="ko-KR" sz="1600" dirty="0">
                <a:latin typeface="Arial" panose="020B0604020202020204" pitchFamily="34" charset="0"/>
                <a:cs typeface="Arial" panose="020B0604020202020204" pitchFamily="34" charset="0"/>
              </a:rPr>
              <a:t>fruit and </a:t>
            </a:r>
            <a:r>
              <a:rPr lang="en-US" altLang="ko-KR" sz="1600" dirty="0" smtClean="0">
                <a:latin typeface="Arial" panose="020B0604020202020204" pitchFamily="34" charset="0"/>
                <a:cs typeface="Arial" panose="020B0604020202020204" pitchFamily="34" charset="0"/>
              </a:rPr>
              <a:t>nuts. </a:t>
            </a:r>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It </a:t>
            </a:r>
            <a:r>
              <a:rPr lang="en-US" altLang="ko-KR" sz="1600" dirty="0" smtClean="0">
                <a:latin typeface="Arial" panose="020B0604020202020204" pitchFamily="34" charset="0"/>
                <a:cs typeface="Arial" panose="020B0604020202020204" pitchFamily="34" charset="0"/>
              </a:rPr>
              <a:t>is high-fiber</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and a good supply of vitamin B and iron.</a:t>
            </a:r>
          </a:p>
          <a:p>
            <a:pPr lvl="1"/>
            <a:r>
              <a:rPr lang="en-US" altLang="ko-KR" sz="1600" dirty="0" smtClean="0">
                <a:latin typeface="Arial" panose="020B0604020202020204" pitchFamily="34" charset="0"/>
                <a:cs typeface="Arial" panose="020B0604020202020204" pitchFamily="34" charset="0"/>
              </a:rPr>
              <a:t>All in all, </a:t>
            </a:r>
            <a:r>
              <a:rPr lang="en-US" altLang="ko-KR" sz="1600" dirty="0">
                <a:latin typeface="Arial" panose="020B0604020202020204" pitchFamily="34" charset="0"/>
                <a:cs typeface="Arial" panose="020B0604020202020204" pitchFamily="34" charset="0"/>
              </a:rPr>
              <a:t>i</a:t>
            </a:r>
            <a:r>
              <a:rPr lang="en-US" altLang="ko-KR" sz="1600" dirty="0" smtClean="0">
                <a:latin typeface="Arial" panose="020B0604020202020204" pitchFamily="34" charset="0"/>
                <a:cs typeface="Arial" panose="020B0604020202020204" pitchFamily="34" charset="0"/>
              </a:rPr>
              <a:t>t </a:t>
            </a:r>
            <a:r>
              <a:rPr lang="en-US" altLang="ko-KR" sz="1600" dirty="0">
                <a:latin typeface="Arial" panose="020B0604020202020204" pitchFamily="34" charset="0"/>
                <a:cs typeface="Arial" panose="020B0604020202020204" pitchFamily="34" charset="0"/>
              </a:rPr>
              <a:t>is very </a:t>
            </a:r>
            <a:r>
              <a:rPr lang="en-US" altLang="ko-KR" sz="1600" dirty="0" smtClean="0">
                <a:latin typeface="Arial" panose="020B0604020202020204" pitchFamily="34" charset="0"/>
                <a:cs typeface="Arial" panose="020B0604020202020204" pitchFamily="34" charset="0"/>
              </a:rPr>
              <a:t>good </a:t>
            </a:r>
            <a:r>
              <a:rPr lang="en-US" altLang="ko-KR" sz="1600" dirty="0">
                <a:latin typeface="Arial" panose="020B0604020202020204" pitchFamily="34" charset="0"/>
                <a:cs typeface="Arial" panose="020B0604020202020204" pitchFamily="34" charset="0"/>
              </a:rPr>
              <a:t>for healthy breakfast as it is rich in unsaturated fatty acids and vitamins that are beneficial </a:t>
            </a:r>
            <a:r>
              <a:rPr lang="en-US" altLang="ko-KR" sz="1600" dirty="0" smtClean="0">
                <a:latin typeface="Arial" panose="020B0604020202020204" pitchFamily="34" charset="0"/>
                <a:cs typeface="Arial" panose="020B0604020202020204" pitchFamily="34" charset="0"/>
              </a:rPr>
              <a:t>to your health.</a:t>
            </a: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Bokomo Granola is very suitable for those who are looking for healthy breakfast in the morning. There are three kinds of granola, which is Super Berry, Super Nutty and Raisin &amp; Almond.</a:t>
            </a:r>
            <a:endParaRPr lang="en-US" altLang="ko-KR" sz="1600" dirty="0">
              <a:latin typeface="Arial" panose="020B0604020202020204" pitchFamily="34" charset="0"/>
              <a:cs typeface="Arial" panose="020B0604020202020204" pitchFamily="34" charset="0"/>
            </a:endParaRP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Bokomo Wheat Biscuits contain 94% of healthy </a:t>
            </a:r>
            <a:r>
              <a:rPr lang="en-US" altLang="ko-KR" sz="1600" dirty="0">
                <a:latin typeface="Arial" panose="020B0604020202020204" pitchFamily="34" charset="0"/>
                <a:cs typeface="Arial" panose="020B0604020202020204" pitchFamily="34" charset="0"/>
              </a:rPr>
              <a:t>wholegrain </a:t>
            </a:r>
            <a:r>
              <a:rPr lang="en-US" altLang="ko-KR" sz="1600" dirty="0" smtClean="0">
                <a:latin typeface="Arial" panose="020B0604020202020204" pitchFamily="34" charset="0"/>
                <a:cs typeface="Arial" panose="020B0604020202020204" pitchFamily="34" charset="0"/>
              </a:rPr>
              <a:t>wheat and rich in fiber. It </a:t>
            </a:r>
            <a:r>
              <a:rPr lang="en-US" altLang="ko-KR" sz="1600" dirty="0">
                <a:latin typeface="Arial" panose="020B0604020202020204" pitchFamily="34" charset="0"/>
                <a:cs typeface="Arial" panose="020B0604020202020204" pitchFamily="34" charset="0"/>
              </a:rPr>
              <a:t>is a healthy snack </a:t>
            </a:r>
            <a:r>
              <a:rPr lang="en-US" altLang="ko-KR" sz="1600" dirty="0" smtClean="0">
                <a:latin typeface="Arial" panose="020B0604020202020204" pitchFamily="34" charset="0"/>
                <a:cs typeface="Arial" panose="020B0604020202020204" pitchFamily="34" charset="0"/>
              </a:rPr>
              <a:t>which can be enjoyed </a:t>
            </a:r>
            <a:r>
              <a:rPr lang="en-US" altLang="ko-KR" sz="1600" dirty="0">
                <a:latin typeface="Arial" panose="020B0604020202020204" pitchFamily="34" charset="0"/>
                <a:cs typeface="Arial" panose="020B0604020202020204" pitchFamily="34" charset="0"/>
              </a:rPr>
              <a:t>by men, women, and children of all ages</a:t>
            </a:r>
            <a:r>
              <a:rPr lang="en-US" altLang="ko-KR" sz="16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6945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rotWithShape="1">
          <a:blip r:embed="rId3" cstate="print">
            <a:extLst>
              <a:ext uri="{28A0092B-C50C-407E-A947-70E740481C1C}">
                <a14:useLocalDpi xmlns:a14="http://schemas.microsoft.com/office/drawing/2010/main" val="0"/>
              </a:ext>
            </a:extLst>
          </a:blip>
          <a:srcRect t="7816" r="-130" b="20799"/>
          <a:stretch/>
        </p:blipFill>
        <p:spPr>
          <a:xfrm>
            <a:off x="799850" y="3079859"/>
            <a:ext cx="3795913" cy="2706193"/>
          </a:xfrm>
          <a:prstGeom prst="rect">
            <a:avLst/>
          </a:prstGeom>
        </p:spPr>
      </p:pic>
      <p:pic>
        <p:nvPicPr>
          <p:cNvPr id="7" name="Picture 2" descr="C:\Users\Public\cs-koenigstein\홈페이지\[회사제품_이미지]\[에델_봉봉캔디]\CHA_30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7863" y="1549151"/>
            <a:ext cx="2299707" cy="1530708"/>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50" y="1571846"/>
            <a:ext cx="1508013" cy="1508013"/>
          </a:xfrm>
          <a:prstGeom prst="rect">
            <a:avLst/>
          </a:prstGeom>
        </p:spPr>
      </p:pic>
      <p:sp>
        <p:nvSpPr>
          <p:cNvPr id="10" name="TextBox 9"/>
          <p:cNvSpPr txBox="1"/>
          <p:nvPr/>
        </p:nvSpPr>
        <p:spPr>
          <a:xfrm>
            <a:off x="4607570" y="1955705"/>
            <a:ext cx="6740798" cy="3462486"/>
          </a:xfrm>
          <a:prstGeom prst="rect">
            <a:avLst/>
          </a:prstGeom>
          <a:noFill/>
          <a:ln w="28575">
            <a:noFill/>
          </a:ln>
        </p:spPr>
        <p:txBody>
          <a:bodyPr wrap="square" rtlCol="0">
            <a:spAutoFit/>
          </a:bodyPr>
          <a:lstStyle/>
          <a:p>
            <a:pPr lvl="1"/>
            <a:r>
              <a:rPr lang="en-US" altLang="ko-KR" sz="2000" b="1" u="sng" dirty="0" smtClean="0">
                <a:latin typeface="Arial" panose="020B0604020202020204" pitchFamily="34" charset="0"/>
                <a:ea typeface="함초롬돋움" panose="020B0604000101010101" pitchFamily="50" charset="-127"/>
                <a:cs typeface="Arial" panose="020B0604020202020204" pitchFamily="34" charset="0"/>
              </a:rPr>
              <a:t>Edel Bon Bon &amp; Herb Candy </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There are two types of Edel Bon Bon, Eucalyptus and Rose hip.</a:t>
            </a:r>
          </a:p>
          <a:p>
            <a:pPr lvl="1"/>
            <a:r>
              <a:rPr lang="en-US" altLang="ko-KR" sz="1600" dirty="0" smtClean="0">
                <a:latin typeface="Arial" panose="020B0604020202020204" pitchFamily="34" charset="0"/>
                <a:cs typeface="Arial" panose="020B0604020202020204" pitchFamily="34" charset="0"/>
              </a:rPr>
              <a:t>Eucalyptus Bon Bon</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has minty taste that makes your mouth fresh, and Rose hip Bon Bon contains rose hip fruit extract which makes the taste sweet and sour.</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Edel Herb Candy is made out of high-quality herbs produced in Germany</a:t>
            </a:r>
            <a:r>
              <a:rPr lang="en-US" altLang="ko-KR" sz="1600" dirty="0" smtClean="0">
                <a:latin typeface="Arial" panose="020B0604020202020204" pitchFamily="34" charset="0"/>
                <a:cs typeface="Arial" panose="020B0604020202020204" pitchFamily="34" charset="0"/>
              </a:rPr>
              <a:t>.</a:t>
            </a: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There are 12 varieties of herb candies as below</a:t>
            </a:r>
            <a:r>
              <a:rPr lang="en-US" altLang="ko-KR" sz="1600" dirty="0" smtClean="0">
                <a:latin typeface="Arial" panose="020B0604020202020204" pitchFamily="34" charset="0"/>
                <a:cs typeface="Arial" panose="020B0604020202020204" pitchFamily="34" charset="0"/>
              </a:rPr>
              <a:t>:</a:t>
            </a:r>
          </a:p>
          <a:p>
            <a:pPr lvl="1"/>
            <a:r>
              <a:rPr lang="en-US" altLang="ko-KR" sz="400" dirty="0">
                <a:latin typeface="Arial" panose="020B0604020202020204" pitchFamily="34" charset="0"/>
                <a:cs typeface="Arial" panose="020B0604020202020204" pitchFamily="34" charset="0"/>
              </a:rPr>
              <a:t> </a:t>
            </a:r>
            <a:r>
              <a:rPr lang="en-US" altLang="ko-KR" sz="400" dirty="0" smtClean="0">
                <a:latin typeface="Arial" panose="020B0604020202020204" pitchFamily="34" charset="0"/>
                <a:cs typeface="Arial" panose="020B0604020202020204" pitchFamily="34" charset="0"/>
              </a:rPr>
              <a:t> </a:t>
            </a:r>
            <a:endParaRPr lang="en-US" altLang="ko-KR" sz="3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fennel</a:t>
            </a:r>
            <a:r>
              <a:rPr lang="en-US" altLang="ko-KR" sz="1600" dirty="0" smtClean="0">
                <a:latin typeface="Arial" panose="020B0604020202020204" pitchFamily="34" charset="0"/>
                <a:cs typeface="Arial" panose="020B0604020202020204" pitchFamily="34" charset="0"/>
              </a:rPr>
              <a:t>, eucalyptus, chamomile, lavender, lemon balm, mint, 	</a:t>
            </a:r>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rosemary</a:t>
            </a:r>
            <a:r>
              <a:rPr lang="en-US" altLang="ko-KR" sz="1600" dirty="0" smtClean="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siege, ginger orange</a:t>
            </a:r>
            <a:endParaRPr lang="en-US" altLang="ko-KR"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63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4582549" y="2460190"/>
            <a:ext cx="3921371" cy="1732987"/>
            <a:chOff x="4765429" y="2603882"/>
            <a:chExt cx="3460461" cy="1432362"/>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429" y="2603882"/>
              <a:ext cx="3460461" cy="1247696"/>
            </a:xfrm>
            <a:prstGeom prst="rect">
              <a:avLst/>
            </a:prstGeom>
          </p:spPr>
        </p:pic>
        <p:sp>
          <p:nvSpPr>
            <p:cNvPr id="7" name="TextBox 6"/>
            <p:cNvSpPr txBox="1"/>
            <p:nvPr/>
          </p:nvSpPr>
          <p:spPr>
            <a:xfrm>
              <a:off x="4831817" y="3666912"/>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(Health)</a:t>
              </a:r>
              <a:endParaRPr lang="ko-KR" alt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90491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ublic\cs-koenigstein\홈페이지\[회사제품_이미지]\[하이델가르텐 아로마램프]\아로마램프상세페이지.jpg"/>
          <p:cNvPicPr>
            <a:picLocks noChangeAspect="1" noChangeArrowheads="1"/>
          </p:cNvPicPr>
          <p:nvPr/>
        </p:nvPicPr>
        <p:blipFill rotWithShape="1">
          <a:blip r:embed="rId3">
            <a:extLst>
              <a:ext uri="{28A0092B-C50C-407E-A947-70E740481C1C}">
                <a14:useLocalDpi xmlns:a14="http://schemas.microsoft.com/office/drawing/2010/main" val="0"/>
              </a:ext>
            </a:extLst>
          </a:blip>
          <a:srcRect r="-688" b="12614"/>
          <a:stretch/>
        </p:blipFill>
        <p:spPr bwMode="auto">
          <a:xfrm>
            <a:off x="1596021" y="2366070"/>
            <a:ext cx="3552092" cy="2479431"/>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078" y="2366070"/>
            <a:ext cx="3718403" cy="2479431"/>
          </a:xfrm>
          <a:prstGeom prst="rect">
            <a:avLst/>
          </a:prstGeom>
        </p:spPr>
      </p:pic>
      <p:sp>
        <p:nvSpPr>
          <p:cNvPr id="3" name="TextBox 2"/>
          <p:cNvSpPr txBox="1"/>
          <p:nvPr/>
        </p:nvSpPr>
        <p:spPr>
          <a:xfrm>
            <a:off x="2210253" y="5032013"/>
            <a:ext cx="2323627" cy="369332"/>
          </a:xfrm>
          <a:prstGeom prst="rect">
            <a:avLst/>
          </a:prstGeom>
          <a:noFill/>
        </p:spPr>
        <p:txBody>
          <a:bodyPr wrap="square" rtlCol="0">
            <a:spAutoFit/>
          </a:bodyPr>
          <a:lstStyle/>
          <a:p>
            <a:r>
              <a:rPr lang="en-US" altLang="ko-KR" dirty="0" smtClean="0"/>
              <a:t>Aroma electric lamp </a:t>
            </a:r>
            <a:endParaRPr lang="ko-KR" altLang="en-US" dirty="0"/>
          </a:p>
        </p:txBody>
      </p:sp>
      <p:sp>
        <p:nvSpPr>
          <p:cNvPr id="10" name="TextBox 9"/>
          <p:cNvSpPr txBox="1"/>
          <p:nvPr/>
        </p:nvSpPr>
        <p:spPr>
          <a:xfrm>
            <a:off x="8108290" y="5032013"/>
            <a:ext cx="1229977" cy="369332"/>
          </a:xfrm>
          <a:prstGeom prst="rect">
            <a:avLst/>
          </a:prstGeom>
          <a:noFill/>
        </p:spPr>
        <p:txBody>
          <a:bodyPr wrap="square" rtlCol="0">
            <a:spAutoFit/>
          </a:bodyPr>
          <a:lstStyle/>
          <a:p>
            <a:r>
              <a:rPr lang="en-US" altLang="ko-KR" dirty="0" smtClean="0"/>
              <a:t>Aroma oil </a:t>
            </a:r>
            <a:endParaRPr lang="ko-KR" altLang="en-US" dirty="0"/>
          </a:p>
        </p:txBody>
      </p:sp>
    </p:spTree>
    <p:extLst>
      <p:ext uri="{BB962C8B-B14F-4D97-AF65-F5344CB8AC3E}">
        <p14:creationId xmlns:p14="http://schemas.microsoft.com/office/powerpoint/2010/main" val="4284133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ublic\cs-koenigstein\이원호\exported\대지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856" y="2582280"/>
            <a:ext cx="2617042" cy="12211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3856" y="3618731"/>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(Sweets)</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58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t="14359" r="-86" b="-1"/>
          <a:stretch/>
        </p:blipFill>
        <p:spPr>
          <a:xfrm>
            <a:off x="826748" y="1900613"/>
            <a:ext cx="3512880" cy="3005897"/>
          </a:xfrm>
          <a:prstGeom prst="rect">
            <a:avLst/>
          </a:prstGeom>
        </p:spPr>
      </p:pic>
      <p:sp>
        <p:nvSpPr>
          <p:cNvPr id="6" name="TextBox 5"/>
          <p:cNvSpPr txBox="1"/>
          <p:nvPr/>
        </p:nvSpPr>
        <p:spPr>
          <a:xfrm>
            <a:off x="4339628" y="1900613"/>
            <a:ext cx="6410939" cy="2339102"/>
          </a:xfrm>
          <a:prstGeom prst="rect">
            <a:avLst/>
          </a:prstGeom>
          <a:noFill/>
          <a:ln w="28575">
            <a:noFill/>
          </a:ln>
        </p:spPr>
        <p:txBody>
          <a:bodyPr wrap="square" rtlCol="0">
            <a:spAutoFit/>
          </a:bodyPr>
          <a:lstStyle/>
          <a:p>
            <a:endParaRPr lang="en-US" altLang="ko-KR" sz="1400" b="1" dirty="0" smtClean="0">
              <a:latin typeface="Arial" panose="020B0604020202020204" pitchFamily="34" charset="0"/>
              <a:cs typeface="Arial" panose="020B0604020202020204" pitchFamily="34" charset="0"/>
            </a:endParaRPr>
          </a:p>
          <a:p>
            <a:pPr lvl="1"/>
            <a:r>
              <a:rPr lang="en-US" altLang="ko-KR" sz="2000" b="1" u="sng" dirty="0" smtClean="0">
                <a:latin typeface="Arial" panose="020B0604020202020204" pitchFamily="34" charset="0"/>
                <a:cs typeface="Arial" panose="020B0604020202020204" pitchFamily="34" charset="0"/>
              </a:rPr>
              <a:t>Alps Strong Honey Stroop Waffle</a:t>
            </a:r>
          </a:p>
          <a:p>
            <a:pPr lvl="1"/>
            <a:endParaRPr lang="en-US" altLang="ko-KR" sz="1600" dirty="0" smtClean="0">
              <a:latin typeface="Arial" panose="020B0604020202020204" pitchFamily="34" charset="0"/>
              <a:cs typeface="Arial" panose="020B0604020202020204" pitchFamily="34" charset="0"/>
            </a:endParaRPr>
          </a:p>
          <a:p>
            <a:pPr lvl="1">
              <a:lnSpc>
                <a:spcPct val="150000"/>
              </a:lnSpc>
            </a:pPr>
            <a:r>
              <a:rPr lang="en-US" altLang="ko-KR" sz="1600" dirty="0" smtClean="0">
                <a:latin typeface="Arial" panose="020B0604020202020204" pitchFamily="34" charset="0"/>
                <a:cs typeface="Arial" panose="020B0604020202020204" pitchFamily="34" charset="0"/>
              </a:rPr>
              <a:t>Alps Strong Stroop Waffles are packed </a:t>
            </a:r>
            <a:r>
              <a:rPr lang="en-US" altLang="ko-KR" sz="1600" dirty="0">
                <a:latin typeface="Arial" panose="020B0604020202020204" pitchFamily="34" charset="0"/>
                <a:cs typeface="Arial" panose="020B0604020202020204" pitchFamily="34" charset="0"/>
              </a:rPr>
              <a:t>with </a:t>
            </a:r>
            <a:r>
              <a:rPr lang="en-US" altLang="ko-KR" sz="1600" dirty="0" smtClean="0">
                <a:latin typeface="Arial" panose="020B0604020202020204" pitchFamily="34" charset="0"/>
                <a:cs typeface="Arial" panose="020B0604020202020204" pitchFamily="34" charset="0"/>
              </a:rPr>
              <a:t>sweet honey in between </a:t>
            </a:r>
            <a:r>
              <a:rPr lang="en-US" altLang="ko-KR" sz="1600" dirty="0">
                <a:latin typeface="Arial" panose="020B0604020202020204" pitchFamily="34" charset="0"/>
                <a:cs typeface="Arial" panose="020B0604020202020204" pitchFamily="34" charset="0"/>
              </a:rPr>
              <a:t>properly cooked waffles and </a:t>
            </a:r>
            <a:r>
              <a:rPr lang="en-US" altLang="ko-KR" sz="1600" dirty="0" smtClean="0">
                <a:latin typeface="Arial" panose="020B0604020202020204" pitchFamily="34" charset="0"/>
                <a:cs typeface="Arial" panose="020B0604020202020204" pitchFamily="34" charset="0"/>
              </a:rPr>
              <a:t>have a </a:t>
            </a:r>
            <a:r>
              <a:rPr lang="en-US" altLang="ko-KR" sz="1600" dirty="0">
                <a:latin typeface="Arial" panose="020B0604020202020204" pitchFamily="34" charset="0"/>
                <a:cs typeface="Arial" panose="020B0604020202020204" pitchFamily="34" charset="0"/>
              </a:rPr>
              <a:t>delicate cinnamon </a:t>
            </a:r>
            <a:r>
              <a:rPr lang="en-US" altLang="ko-KR" sz="1600" dirty="0" smtClean="0">
                <a:latin typeface="Arial" panose="020B0604020202020204" pitchFamily="34" charset="0"/>
                <a:cs typeface="Arial" panose="020B0604020202020204" pitchFamily="34" charset="0"/>
              </a:rPr>
              <a:t>flavor. Stroop Waffles are sweet and chewy, and they are even more delicious when it is served cold.</a:t>
            </a:r>
            <a:endParaRPr lang="en-US" altLang="ko-K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7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ublic\cs-koenigstein\이원호\하이델 제품사진들\657_shop1_6673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208" y="1806770"/>
            <a:ext cx="3193583" cy="3193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27792" y="2303261"/>
            <a:ext cx="5929859" cy="2446824"/>
          </a:xfrm>
          <a:prstGeom prst="rect">
            <a:avLst/>
          </a:prstGeom>
          <a:noFill/>
          <a:ln w="28575">
            <a:noFill/>
          </a:ln>
        </p:spPr>
        <p:txBody>
          <a:bodyPr wrap="square" rtlCol="0">
            <a:spAutoFit/>
          </a:bodyPr>
          <a:lstStyle/>
          <a:p>
            <a:endParaRPr lang="en-US" altLang="ko-KR" sz="1400" b="1" dirty="0" smtClean="0">
              <a:latin typeface="Arial" panose="020B0604020202020204" pitchFamily="34" charset="0"/>
              <a:cs typeface="Arial" panose="020B0604020202020204" pitchFamily="34" charset="0"/>
            </a:endParaRPr>
          </a:p>
          <a:p>
            <a:pPr lvl="1"/>
            <a:r>
              <a:rPr lang="en-US" altLang="ko-KR" sz="2000" b="1" u="sng" dirty="0" smtClean="0">
                <a:latin typeface="Arial" panose="020B0604020202020204" pitchFamily="34" charset="0"/>
                <a:cs typeface="Arial" panose="020B0604020202020204" pitchFamily="34" charset="0"/>
              </a:rPr>
              <a:t>Alps Strong Ice Dream</a:t>
            </a: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Alps Strong Ice Dream </a:t>
            </a:r>
            <a:r>
              <a:rPr lang="en-US" altLang="ko-KR" sz="1600" dirty="0" smtClean="0">
                <a:latin typeface="Arial" panose="020B0604020202020204" pitchFamily="34" charset="0"/>
                <a:cs typeface="Arial" panose="020B0604020202020204" pitchFamily="34" charset="0"/>
              </a:rPr>
              <a:t>is</a:t>
            </a:r>
            <a:r>
              <a:rPr lang="ko-KR" altLang="en-US"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a perfect solution to refresh your mind and mouth! It instantly helps you boost energy and stay awake.</a:t>
            </a:r>
            <a:endParaRPr lang="en-US" altLang="ko-KR" sz="1600" dirty="0" smtClean="0">
              <a:latin typeface="Arial" panose="020B0604020202020204" pitchFamily="34" charset="0"/>
              <a:cs typeface="Arial" panose="020B0604020202020204" pitchFamily="34" charset="0"/>
            </a:endParaRP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There are three types of Ice Dream</a:t>
            </a:r>
            <a:r>
              <a:rPr lang="en-US" altLang="ko-KR" sz="1600" dirty="0" smtClean="0">
                <a:latin typeface="Arial" panose="020B0604020202020204" pitchFamily="34" charset="0"/>
                <a:cs typeface="Arial" panose="020B0604020202020204" pitchFamily="34" charset="0"/>
              </a:rPr>
              <a:t>:</a:t>
            </a:r>
          </a:p>
          <a:p>
            <a:pPr lvl="1"/>
            <a:r>
              <a:rPr lang="en-US" altLang="ko-KR" sz="700" dirty="0">
                <a:latin typeface="Arial" panose="020B0604020202020204" pitchFamily="34" charset="0"/>
                <a:cs typeface="Arial" panose="020B0604020202020204" pitchFamily="34" charset="0"/>
              </a:rPr>
              <a:t> </a:t>
            </a:r>
            <a:r>
              <a:rPr lang="en-US" altLang="ko-KR" sz="700" dirty="0" smtClean="0">
                <a:latin typeface="Arial" panose="020B0604020202020204" pitchFamily="34" charset="0"/>
                <a:cs typeface="Arial" panose="020B0604020202020204" pitchFamily="34" charset="0"/>
              </a:rPr>
              <a:t>  </a:t>
            </a:r>
            <a:endParaRPr lang="en-US" altLang="ko-KR" sz="7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Lemon &amp; Raspberry, tangerine and </a:t>
            </a:r>
            <a:r>
              <a:rPr lang="en-US" altLang="ko-KR" sz="1600" dirty="0" smtClean="0">
                <a:latin typeface="Arial" panose="020B0604020202020204" pitchFamily="34" charset="0"/>
                <a:cs typeface="Arial" panose="020B0604020202020204" pitchFamily="34" charset="0"/>
              </a:rPr>
              <a:t>peppermint</a:t>
            </a:r>
            <a:endParaRPr lang="en-US" altLang="ko-KR"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22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230" y="1633847"/>
            <a:ext cx="2862135" cy="1909453"/>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9230" y="3543300"/>
            <a:ext cx="1448651" cy="1406769"/>
          </a:xfrm>
          <a:prstGeom prst="rect">
            <a:avLst/>
          </a:prstGeom>
        </p:spPr>
      </p:pic>
      <p:pic>
        <p:nvPicPr>
          <p:cNvPr id="7" name="그림 6"/>
          <p:cNvPicPr>
            <a:picLocks noChangeAspect="1"/>
          </p:cNvPicPr>
          <p:nvPr/>
        </p:nvPicPr>
        <p:blipFill rotWithShape="1">
          <a:blip r:embed="rId5" cstate="print">
            <a:extLst>
              <a:ext uri="{28A0092B-C50C-407E-A947-70E740481C1C}">
                <a14:useLocalDpi xmlns:a14="http://schemas.microsoft.com/office/drawing/2010/main" val="0"/>
              </a:ext>
            </a:extLst>
          </a:blip>
          <a:srcRect l="10584" t="12163" r="17057" b="14237"/>
          <a:stretch/>
        </p:blipFill>
        <p:spPr>
          <a:xfrm>
            <a:off x="2817881" y="3543299"/>
            <a:ext cx="1413484" cy="1406769"/>
          </a:xfrm>
          <a:prstGeom prst="rect">
            <a:avLst/>
          </a:prstGeom>
        </p:spPr>
      </p:pic>
      <p:sp>
        <p:nvSpPr>
          <p:cNvPr id="9" name="TextBox 8"/>
          <p:cNvSpPr txBox="1"/>
          <p:nvPr/>
        </p:nvSpPr>
        <p:spPr>
          <a:xfrm>
            <a:off x="4231365" y="2092248"/>
            <a:ext cx="6410939" cy="2646878"/>
          </a:xfrm>
          <a:prstGeom prst="rect">
            <a:avLst/>
          </a:prstGeom>
          <a:noFill/>
          <a:ln w="28575">
            <a:noFill/>
          </a:ln>
        </p:spPr>
        <p:txBody>
          <a:bodyPr wrap="square" rtlCol="0">
            <a:spAutoFit/>
          </a:bodyPr>
          <a:lstStyle/>
          <a:p>
            <a:endParaRPr lang="en-US" altLang="ko-KR" sz="1400" b="1" dirty="0" smtClean="0">
              <a:latin typeface="Arial" panose="020B0604020202020204" pitchFamily="34" charset="0"/>
              <a:cs typeface="Arial" panose="020B0604020202020204" pitchFamily="34" charset="0"/>
            </a:endParaRPr>
          </a:p>
          <a:p>
            <a:pPr lvl="1"/>
            <a:r>
              <a:rPr lang="en-US" altLang="ko-KR" sz="2000" b="1" u="sng" dirty="0" smtClean="0">
                <a:latin typeface="Arial" panose="020B0604020202020204" pitchFamily="34" charset="0"/>
                <a:cs typeface="Arial" panose="020B0604020202020204" pitchFamily="34" charset="0"/>
              </a:rPr>
              <a:t>Alps Strong Anti-Sleeping </a:t>
            </a:r>
            <a:r>
              <a:rPr lang="en-US" altLang="ko-KR" sz="2000" b="1" u="sng" dirty="0" smtClean="0">
                <a:latin typeface="Arial" panose="020B0604020202020204" pitchFamily="34" charset="0"/>
                <a:cs typeface="Arial" panose="020B0604020202020204" pitchFamily="34" charset="0"/>
              </a:rPr>
              <a:t>Gum</a:t>
            </a:r>
          </a:p>
          <a:p>
            <a:pPr lvl="1"/>
            <a:endParaRPr lang="en-US" altLang="ko-KR" sz="2000" b="1" u="sng" dirty="0">
              <a:latin typeface="Arial" panose="020B0604020202020204" pitchFamily="34" charset="0"/>
              <a:cs typeface="Arial" panose="020B0604020202020204" pitchFamily="34" charset="0"/>
            </a:endParaRPr>
          </a:p>
          <a:p>
            <a:pPr lvl="1">
              <a:lnSpc>
                <a:spcPct val="150000"/>
              </a:lnSpc>
            </a:pPr>
            <a:r>
              <a:rPr lang="en-US" altLang="ko-KR" sz="1600" dirty="0" smtClean="0">
                <a:latin typeface="Arial" panose="020B0604020202020204" pitchFamily="34" charset="0"/>
                <a:cs typeface="Arial" panose="020B0604020202020204" pitchFamily="34" charset="0"/>
              </a:rPr>
              <a:t>Alps Strong Anti-Sleeping Gum is recommended to students, </a:t>
            </a:r>
            <a:r>
              <a:rPr lang="en-US" altLang="ko-KR" sz="1600" dirty="0">
                <a:latin typeface="Arial" panose="020B0604020202020204" pitchFamily="34" charset="0"/>
                <a:cs typeface="Arial" panose="020B0604020202020204" pitchFamily="34" charset="0"/>
              </a:rPr>
              <a:t>drivers, and those who </a:t>
            </a:r>
            <a:r>
              <a:rPr lang="en-US" altLang="ko-KR" sz="1600" dirty="0" smtClean="0">
                <a:latin typeface="Arial" panose="020B0604020202020204" pitchFamily="34" charset="0"/>
                <a:cs typeface="Arial" panose="020B0604020202020204" pitchFamily="34" charset="0"/>
              </a:rPr>
              <a:t>have bad breath. The taste of this gum </a:t>
            </a:r>
            <a:r>
              <a:rPr lang="en-US" altLang="ko-KR" sz="1600" dirty="0">
                <a:latin typeface="Arial" panose="020B0604020202020204" pitchFamily="34" charset="0"/>
                <a:cs typeface="Arial" panose="020B0604020202020204" pitchFamily="34" charset="0"/>
              </a:rPr>
              <a:t>is stronger and </a:t>
            </a:r>
            <a:r>
              <a:rPr lang="en-US" altLang="ko-KR" sz="1600" dirty="0" smtClean="0">
                <a:latin typeface="Arial" panose="020B0604020202020204" pitchFamily="34" charset="0"/>
                <a:cs typeface="Arial" panose="020B0604020202020204" pitchFamily="34" charset="0"/>
              </a:rPr>
              <a:t>more minty </a:t>
            </a:r>
            <a:r>
              <a:rPr lang="en-US" altLang="ko-KR" sz="1600" dirty="0">
                <a:latin typeface="Arial" panose="020B0604020202020204" pitchFamily="34" charset="0"/>
                <a:cs typeface="Arial" panose="020B0604020202020204" pitchFamily="34" charset="0"/>
              </a:rPr>
              <a:t>than any other chewing </a:t>
            </a:r>
            <a:r>
              <a:rPr lang="en-US" altLang="ko-KR" sz="1600" dirty="0" smtClean="0">
                <a:latin typeface="Arial" panose="020B0604020202020204" pitchFamily="34" charset="0"/>
                <a:cs typeface="Arial" panose="020B0604020202020204" pitchFamily="34" charset="0"/>
              </a:rPr>
              <a:t>gum, and the flavor of Alps Strong Gum is unforgettable!</a:t>
            </a:r>
            <a:endParaRPr lang="en-US" altLang="ko-KR" sz="1600" dirty="0" smtClean="0">
              <a:latin typeface="Arial" panose="020B0604020202020204" pitchFamily="34" charset="0"/>
              <a:cs typeface="Arial" panose="020B0604020202020204" pitchFamily="34" charset="0"/>
            </a:endParaRPr>
          </a:p>
          <a:p>
            <a:pPr lvl="1"/>
            <a:endParaRPr lang="en-US" altLang="ko-K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921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p:cNvGrpSpPr/>
          <p:nvPr/>
        </p:nvGrpSpPr>
        <p:grpSpPr>
          <a:xfrm>
            <a:off x="1728099" y="1633732"/>
            <a:ext cx="2606736" cy="4061674"/>
            <a:chOff x="1732892" y="1725172"/>
            <a:chExt cx="1981109" cy="3421729"/>
          </a:xfrm>
        </p:grpSpPr>
        <p:pic>
          <p:nvPicPr>
            <p:cNvPr id="7" name="Picture 3" descr="C:\Users\Public\cs-koenigstein\홈페이지\[회사제품_이미지]\[알프스스트롱_롤리팝]\롤리팝-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892" y="3702638"/>
              <a:ext cx="1981109" cy="1444263"/>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892" y="1725172"/>
              <a:ext cx="1977466" cy="1977466"/>
            </a:xfrm>
            <a:prstGeom prst="rect">
              <a:avLst/>
            </a:prstGeom>
          </p:spPr>
        </p:pic>
      </p:grpSp>
      <p:sp>
        <p:nvSpPr>
          <p:cNvPr id="9" name="TextBox 8"/>
          <p:cNvSpPr txBox="1"/>
          <p:nvPr/>
        </p:nvSpPr>
        <p:spPr>
          <a:xfrm>
            <a:off x="4334835" y="2529001"/>
            <a:ext cx="6410939" cy="2092881"/>
          </a:xfrm>
          <a:prstGeom prst="rect">
            <a:avLst/>
          </a:prstGeom>
          <a:noFill/>
          <a:ln w="28575">
            <a:noFill/>
          </a:ln>
        </p:spPr>
        <p:txBody>
          <a:bodyPr wrap="square" rtlCol="0">
            <a:spAutoFit/>
          </a:bodyPr>
          <a:lstStyle/>
          <a:p>
            <a:endParaRPr lang="en-US" altLang="ko-KR" sz="1400" b="1" dirty="0" smtClean="0">
              <a:latin typeface="Arial" panose="020B0604020202020204" pitchFamily="34" charset="0"/>
              <a:cs typeface="Arial" panose="020B0604020202020204" pitchFamily="34" charset="0"/>
            </a:endParaRPr>
          </a:p>
          <a:p>
            <a:pPr lvl="1"/>
            <a:r>
              <a:rPr lang="en-US" altLang="ko-KR" sz="2000" b="1" u="sng" dirty="0" smtClean="0">
                <a:latin typeface="Arial" panose="020B0604020202020204" pitchFamily="34" charset="0"/>
                <a:cs typeface="Arial" panose="020B0604020202020204" pitchFamily="34" charset="0"/>
              </a:rPr>
              <a:t>Alps Strong Lollipop</a:t>
            </a: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a:latin typeface="Arial" panose="020B0604020202020204" pitchFamily="34" charset="0"/>
                <a:cs typeface="Arial" panose="020B0604020202020204" pitchFamily="34" charset="0"/>
              </a:rPr>
              <a:t>The Belgian Alpine Strong Lollipop offers three flavors </a:t>
            </a:r>
            <a:r>
              <a:rPr lang="en-US" altLang="ko-KR" sz="1600" dirty="0" smtClean="0">
                <a:latin typeface="Arial" panose="020B0604020202020204" pitchFamily="34" charset="0"/>
                <a:cs typeface="Arial" panose="020B0604020202020204" pitchFamily="34" charset="0"/>
              </a:rPr>
              <a:t>– </a:t>
            </a:r>
          </a:p>
          <a:p>
            <a:pPr lvl="1"/>
            <a:r>
              <a:rPr lang="en-US" altLang="ko-KR" sz="1600" dirty="0" smtClean="0">
                <a:latin typeface="Arial" panose="020B0604020202020204" pitchFamily="34" charset="0"/>
                <a:cs typeface="Arial" panose="020B0604020202020204" pitchFamily="34" charset="0"/>
              </a:rPr>
              <a:t>sweet </a:t>
            </a:r>
            <a:r>
              <a:rPr lang="en-US" altLang="ko-KR" sz="1600" dirty="0">
                <a:latin typeface="Arial" panose="020B0604020202020204" pitchFamily="34" charset="0"/>
                <a:cs typeface="Arial" panose="020B0604020202020204" pitchFamily="34" charset="0"/>
              </a:rPr>
              <a:t>and aromatic caramel, fresh </a:t>
            </a:r>
            <a:r>
              <a:rPr lang="en-US" altLang="ko-KR" sz="1600" dirty="0" smtClean="0">
                <a:latin typeface="Arial" panose="020B0604020202020204" pitchFamily="34" charset="0"/>
                <a:cs typeface="Arial" panose="020B0604020202020204" pitchFamily="34" charset="0"/>
              </a:rPr>
              <a:t>orange, </a:t>
            </a:r>
            <a:r>
              <a:rPr lang="en-US" altLang="ko-KR" sz="1600" dirty="0">
                <a:latin typeface="Arial" panose="020B0604020202020204" pitchFamily="34" charset="0"/>
                <a:cs typeface="Arial" panose="020B0604020202020204" pitchFamily="34" charset="0"/>
              </a:rPr>
              <a:t>and </a:t>
            </a:r>
            <a:r>
              <a:rPr lang="en-US" altLang="ko-KR" sz="1600" dirty="0" smtClean="0">
                <a:latin typeface="Arial" panose="020B0604020202020204" pitchFamily="34" charset="0"/>
                <a:cs typeface="Arial" panose="020B0604020202020204" pitchFamily="34" charset="0"/>
              </a:rPr>
              <a:t>sweet lemon flavors.</a:t>
            </a: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Alps Strong Lollipop is perfect for everyone regardless of age!</a:t>
            </a:r>
            <a:endParaRPr lang="en-US" altLang="ko-K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0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09172" y="499697"/>
            <a:ext cx="10515600" cy="844838"/>
          </a:xfrm>
        </p:spPr>
        <p:txBody>
          <a:bodyPr>
            <a:noAutofit/>
          </a:bodyPr>
          <a:lstStyle/>
          <a:p>
            <a:r>
              <a:rPr lang="en-US" altLang="ko-KR" sz="4800" b="1" dirty="0" smtClean="0">
                <a:latin typeface="Arial" panose="020B0604020202020204" pitchFamily="34" charset="0"/>
                <a:cs typeface="Arial" panose="020B0604020202020204" pitchFamily="34" charset="0"/>
              </a:rPr>
              <a:t>Introduction</a:t>
            </a:r>
            <a:r>
              <a:rPr lang="en-US" altLang="ko-KR" sz="5400" b="1" dirty="0" smtClean="0">
                <a:latin typeface="Arial" panose="020B0604020202020204" pitchFamily="34" charset="0"/>
                <a:cs typeface="Arial" panose="020B0604020202020204" pitchFamily="34" charset="0"/>
              </a:rPr>
              <a:t> </a:t>
            </a:r>
            <a:endParaRPr lang="ko-KR" altLang="en-US" sz="5400"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705339" y="1559173"/>
            <a:ext cx="9313873" cy="4582738"/>
          </a:xfrm>
        </p:spPr>
        <p:txBody>
          <a:bodyPr>
            <a:normAutofit lnSpcReduction="10000"/>
          </a:bodyPr>
          <a:lstStyle/>
          <a:p>
            <a:pPr marL="0" indent="0" latinLnBrk="0">
              <a:lnSpc>
                <a:spcPct val="110000"/>
              </a:lnSpc>
              <a:buNone/>
            </a:pPr>
            <a:r>
              <a:rPr lang="en-US" altLang="ko-KR" sz="1700" dirty="0" smtClean="0">
                <a:latin typeface="Arial" panose="020B0604020202020204" pitchFamily="34" charset="0"/>
                <a:cs typeface="Arial" panose="020B0604020202020204" pitchFamily="34" charset="0"/>
              </a:rPr>
              <a:t>Heidel Korea Co., Ltd. is a trading company based on Frankfurt, Germany. We are specialized in distributing European goods abroad, especially the East Asian markets. Our range of products is from health supplements to heavy machinery. Currently, we have various customers on our list, and have a capability to successfully distribute your goods abroad. </a:t>
            </a:r>
            <a:endParaRPr lang="en-US" altLang="ko-KR" sz="1700" dirty="0">
              <a:latin typeface="Arial" panose="020B0604020202020204" pitchFamily="34" charset="0"/>
              <a:cs typeface="Arial" panose="020B0604020202020204" pitchFamily="34" charset="0"/>
            </a:endParaRPr>
          </a:p>
          <a:p>
            <a:pPr marL="0" indent="0">
              <a:lnSpc>
                <a:spcPct val="120000"/>
              </a:lnSpc>
              <a:buNone/>
            </a:pPr>
            <a:r>
              <a:rPr lang="en-US" altLang="ko-KR" sz="1700" dirty="0" smtClean="0">
                <a:latin typeface="Arial" panose="020B0604020202020204" pitchFamily="34" charset="0"/>
                <a:cs typeface="Arial" panose="020B0604020202020204" pitchFamily="34" charset="0"/>
              </a:rPr>
              <a:t>We, Heidel Korea Co., Ltd., have started our business in accordance with our sincere conviction. Our business objective aims to lead newest trends with our fine products, and we always prioritize sincerity and integrity for our business strategy. </a:t>
            </a:r>
          </a:p>
          <a:p>
            <a:pPr marL="0" indent="0" latinLnBrk="0">
              <a:lnSpc>
                <a:spcPct val="110000"/>
              </a:lnSpc>
              <a:buNone/>
            </a:pPr>
            <a:r>
              <a:rPr lang="en-US" altLang="ko-KR" sz="1700" dirty="0" smtClean="0">
                <a:latin typeface="Arial" panose="020B0604020202020204" pitchFamily="34" charset="0"/>
                <a:cs typeface="Arial" panose="020B0604020202020204" pitchFamily="34" charset="0"/>
              </a:rPr>
              <a:t>The </a:t>
            </a:r>
            <a:r>
              <a:rPr lang="en-US" altLang="ko-KR" sz="1700" dirty="0">
                <a:latin typeface="Arial" panose="020B0604020202020204" pitchFamily="34" charset="0"/>
                <a:cs typeface="Arial" panose="020B0604020202020204" pitchFamily="34" charset="0"/>
              </a:rPr>
              <a:t>foundations for Heidel Korea Co., Ltd. were laid by Internationale Handelsgesellschaft mbH CS Königstein as long ago as 2007.</a:t>
            </a:r>
            <a:endParaRPr lang="ko-KR" altLang="ko-KR" sz="1700" dirty="0">
              <a:latin typeface="Arial" panose="020B0604020202020204" pitchFamily="34" charset="0"/>
              <a:cs typeface="Arial" panose="020B0604020202020204" pitchFamily="34" charset="0"/>
            </a:endParaRPr>
          </a:p>
          <a:p>
            <a:pPr marL="0" indent="0" latinLnBrk="0">
              <a:lnSpc>
                <a:spcPct val="110000"/>
              </a:lnSpc>
              <a:buNone/>
            </a:pPr>
            <a:r>
              <a:rPr lang="en-US" altLang="ko-KR" sz="1700" dirty="0">
                <a:latin typeface="Arial" panose="020B0604020202020204" pitchFamily="34" charset="0"/>
                <a:cs typeface="Arial" panose="020B0604020202020204" pitchFamily="34" charset="0"/>
              </a:rPr>
              <a:t>With its 19 German companies and four foreign businesses, Heidel Korea Co., Ltd. produces over 20,000 high-quality food and non food products, making it one of the biggest own-brand producers in the world.</a:t>
            </a:r>
            <a:endParaRPr lang="ko-KR" altLang="ko-KR" sz="1700" dirty="0">
              <a:latin typeface="Arial" panose="020B0604020202020204" pitchFamily="34" charset="0"/>
              <a:cs typeface="Arial" panose="020B0604020202020204" pitchFamily="34" charset="0"/>
            </a:endParaRPr>
          </a:p>
          <a:p>
            <a:pPr marL="0" indent="0" latinLnBrk="0">
              <a:lnSpc>
                <a:spcPct val="110000"/>
              </a:lnSpc>
              <a:buNone/>
            </a:pPr>
            <a:r>
              <a:rPr lang="en-US" altLang="ko-KR" sz="1700" dirty="0">
                <a:latin typeface="Arial" panose="020B0604020202020204" pitchFamily="34" charset="0"/>
                <a:cs typeface="Arial" panose="020B0604020202020204" pitchFamily="34" charset="0"/>
              </a:rPr>
              <a:t>Heidel Korea Co., Ltd. is part of the Internationale Handelsgesellschaft mbH CS Königstein, Deutschland’s number one in retail trade. It exports quality German products to around 50 countries. Its customers include well known major </a:t>
            </a:r>
            <a:r>
              <a:rPr lang="en-US" altLang="ko-KR" sz="1700" dirty="0" smtClean="0">
                <a:latin typeface="Arial" panose="020B0604020202020204" pitchFamily="34" charset="0"/>
                <a:cs typeface="Arial" panose="020B0604020202020204" pitchFamily="34" charset="0"/>
              </a:rPr>
              <a:t>multinationals.</a:t>
            </a:r>
            <a:endParaRPr lang="en-US" altLang="ko-KR" sz="1700" dirty="0">
              <a:latin typeface="Arial" panose="020B0604020202020204" pitchFamily="34" charset="0"/>
              <a:cs typeface="Arial" panose="020B0604020202020204" pitchFamily="34" charset="0"/>
            </a:endParaRPr>
          </a:p>
          <a:p>
            <a:pPr marL="0" indent="0" latinLnBrk="0">
              <a:lnSpc>
                <a:spcPct val="100000"/>
              </a:lnSpc>
              <a:buNone/>
            </a:pPr>
            <a:endParaRPr lang="ko-KR" altLang="ko-KR" sz="1800" dirty="0">
              <a:latin typeface="Arial" panose="020B0604020202020204" pitchFamily="34" charset="0"/>
              <a:cs typeface="Arial" panose="020B0604020202020204" pitchFamily="34" charset="0"/>
            </a:endParaRPr>
          </a:p>
        </p:txBody>
      </p:sp>
      <p:pic>
        <p:nvPicPr>
          <p:cNvPr id="5"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6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1104501" y="2039388"/>
            <a:ext cx="4029422" cy="3198818"/>
            <a:chOff x="2476101" y="2026325"/>
            <a:chExt cx="3365012" cy="2671366"/>
          </a:xfrm>
        </p:grpSpPr>
        <p:pic>
          <p:nvPicPr>
            <p:cNvPr id="2" name="Picture 2" descr="http://gi.esmplus.com/gutman/omypam/DOA9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550" b="34304"/>
            <a:stretch/>
          </p:blipFill>
          <p:spPr bwMode="auto">
            <a:xfrm>
              <a:off x="2476101" y="3246843"/>
              <a:ext cx="1332799" cy="14508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gi.esmplus.com/gutman/omypam/DOA9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97" b="62684"/>
            <a:stretch/>
          </p:blipFill>
          <p:spPr bwMode="auto">
            <a:xfrm>
              <a:off x="2476101" y="2026326"/>
              <a:ext cx="1332799" cy="12205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gi.esmplus.com/gutman/omypam/DOA9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805"/>
            <a:stretch/>
          </p:blipFill>
          <p:spPr bwMode="auto">
            <a:xfrm>
              <a:off x="3808900" y="2026325"/>
              <a:ext cx="2032213" cy="267136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133923" y="2592355"/>
            <a:ext cx="6410939" cy="1846659"/>
          </a:xfrm>
          <a:prstGeom prst="rect">
            <a:avLst/>
          </a:prstGeom>
          <a:noFill/>
          <a:ln w="28575">
            <a:noFill/>
          </a:ln>
        </p:spPr>
        <p:txBody>
          <a:bodyPr wrap="square" rtlCol="0">
            <a:spAutoFit/>
          </a:bodyPr>
          <a:lstStyle/>
          <a:p>
            <a:endParaRPr lang="en-US" altLang="ko-KR" sz="1400" b="1" dirty="0" smtClean="0">
              <a:latin typeface="Arial" panose="020B0604020202020204" pitchFamily="34" charset="0"/>
              <a:cs typeface="Arial" panose="020B0604020202020204" pitchFamily="34" charset="0"/>
            </a:endParaRPr>
          </a:p>
          <a:p>
            <a:pPr lvl="1"/>
            <a:r>
              <a:rPr lang="en-US" altLang="ko-KR" sz="2000" b="1" u="sng" dirty="0" smtClean="0">
                <a:latin typeface="Arial" panose="020B0604020202020204" pitchFamily="34" charset="0"/>
                <a:cs typeface="Arial" panose="020B0604020202020204" pitchFamily="34" charset="0"/>
              </a:rPr>
              <a:t>Alps Strong </a:t>
            </a:r>
            <a:r>
              <a:rPr lang="en-US" altLang="ko-KR" sz="2000" b="1" u="sng" dirty="0" smtClean="0">
                <a:latin typeface="Arial" panose="020B0604020202020204" pitchFamily="34" charset="0"/>
                <a:cs typeface="Arial" panose="020B0604020202020204" pitchFamily="34" charset="0"/>
              </a:rPr>
              <a:t>Lollipop Vita C</a:t>
            </a:r>
            <a:endParaRPr lang="en-US" altLang="ko-KR" sz="2000" b="1" u="sng" dirty="0" smtClean="0">
              <a:latin typeface="Arial" panose="020B0604020202020204" pitchFamily="34" charset="0"/>
              <a:cs typeface="Arial" panose="020B0604020202020204" pitchFamily="34" charset="0"/>
            </a:endParaRP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Alps Strong Lollipop Vita C is made in Belgium</a:t>
            </a:r>
            <a:r>
              <a:rPr lang="en-US" altLang="ko-KR" sz="1600" dirty="0">
                <a:latin typeface="Arial" panose="020B0604020202020204" pitchFamily="34" charset="0"/>
                <a:cs typeface="Arial" panose="020B0604020202020204" pitchFamily="34" charset="0"/>
              </a:rPr>
              <a:t>!</a:t>
            </a:r>
          </a:p>
          <a:p>
            <a:pPr lvl="1"/>
            <a:r>
              <a:rPr lang="en-US" altLang="ko-KR" sz="1600" dirty="0" smtClean="0">
                <a:latin typeface="Arial" panose="020B0604020202020204" pitchFamily="34" charset="0"/>
                <a:cs typeface="Arial" panose="020B0604020202020204" pitchFamily="34" charset="0"/>
              </a:rPr>
              <a:t>It is </a:t>
            </a:r>
            <a:r>
              <a:rPr lang="en-US" altLang="ko-KR" sz="1600" dirty="0">
                <a:latin typeface="Arial" panose="020B0604020202020204" pitchFamily="34" charset="0"/>
                <a:cs typeface="Arial" panose="020B0604020202020204" pitchFamily="34" charset="0"/>
              </a:rPr>
              <a:t>a </a:t>
            </a:r>
            <a:r>
              <a:rPr lang="en-US" altLang="ko-KR" sz="1600" dirty="0" smtClean="0">
                <a:latin typeface="Arial" panose="020B0604020202020204" pitchFamily="34" charset="0"/>
                <a:cs typeface="Arial" panose="020B0604020202020204" pitchFamily="34" charset="0"/>
              </a:rPr>
              <a:t>lollipop </a:t>
            </a:r>
            <a:r>
              <a:rPr lang="en-US" altLang="ko-KR" sz="1600" dirty="0">
                <a:latin typeface="Arial" panose="020B0604020202020204" pitchFamily="34" charset="0"/>
                <a:cs typeface="Arial" panose="020B0604020202020204" pitchFamily="34" charset="0"/>
              </a:rPr>
              <a:t>with a refreshing lemon </a:t>
            </a:r>
            <a:r>
              <a:rPr lang="en-US" altLang="ko-KR" sz="1600" dirty="0" smtClean="0">
                <a:latin typeface="Arial" panose="020B0604020202020204" pitchFamily="34" charset="0"/>
                <a:cs typeface="Arial" panose="020B0604020202020204" pitchFamily="34" charset="0"/>
              </a:rPr>
              <a:t>and orange flavor with </a:t>
            </a:r>
            <a:r>
              <a:rPr lang="en-US" altLang="ko-KR" sz="1600" dirty="0">
                <a:latin typeface="Arial" panose="020B0604020202020204" pitchFamily="34" charset="0"/>
                <a:cs typeface="Arial" panose="020B0604020202020204" pitchFamily="34" charset="0"/>
              </a:rPr>
              <a:t>vitamin C </a:t>
            </a:r>
            <a:r>
              <a:rPr lang="en-US" altLang="ko-KR" sz="1600" dirty="0" smtClean="0">
                <a:latin typeface="Arial" panose="020B0604020202020204" pitchFamily="34" charset="0"/>
                <a:cs typeface="Arial" panose="020B0604020202020204" pitchFamily="34" charset="0"/>
              </a:rPr>
              <a:t>powder.</a:t>
            </a:r>
          </a:p>
          <a:p>
            <a:pPr lvl="1"/>
            <a:endParaRPr lang="en-US" altLang="ko-K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5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4298179" y="2233748"/>
            <a:ext cx="4000271" cy="1842820"/>
            <a:chOff x="4685647" y="2504272"/>
            <a:chExt cx="3129477" cy="1441668"/>
          </a:xfrm>
        </p:grpSpPr>
        <p:pic>
          <p:nvPicPr>
            <p:cNvPr id="5" name="Picture 7" descr="C:\Users\Public\cs-koenigstein\이원호\[웹사이트]\대지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47" y="2504272"/>
              <a:ext cx="3129477" cy="1441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56055" y="3576608"/>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(Living)</a:t>
              </a:r>
              <a:endParaRPr lang="ko-KR" alt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31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lectrolux in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22" y="2453626"/>
            <a:ext cx="3936512" cy="23447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24164" y="4940573"/>
            <a:ext cx="2323627" cy="369332"/>
          </a:xfrm>
          <a:prstGeom prst="rect">
            <a:avLst/>
          </a:prstGeom>
          <a:noFill/>
        </p:spPr>
        <p:txBody>
          <a:bodyPr wrap="square" rtlCol="0">
            <a:spAutoFit/>
          </a:bodyPr>
          <a:lstStyle/>
          <a:p>
            <a:r>
              <a:rPr lang="en-US" altLang="ko-KR" dirty="0" smtClean="0"/>
              <a:t>Electrolux Induction</a:t>
            </a:r>
            <a:endParaRPr lang="ko-KR" altLang="en-US" dirty="0"/>
          </a:p>
        </p:txBody>
      </p:sp>
    </p:spTree>
    <p:extLst>
      <p:ext uri="{BB962C8B-B14F-4D97-AF65-F5344CB8AC3E}">
        <p14:creationId xmlns:p14="http://schemas.microsoft.com/office/powerpoint/2010/main" val="3872169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912282" y="4418216"/>
            <a:ext cx="10515600" cy="1500187"/>
          </a:xfrm>
        </p:spPr>
        <p:txBody>
          <a:bodyPr/>
          <a:lstStyle/>
          <a:p>
            <a:r>
              <a:rPr lang="en-US" altLang="ko-KR" dirty="0">
                <a:solidFill>
                  <a:schemeClr val="tx1"/>
                </a:solidFill>
                <a:latin typeface="Arial" panose="020B0604020202020204" pitchFamily="34" charset="0"/>
                <a:cs typeface="Arial" panose="020B0604020202020204" pitchFamily="34" charset="0"/>
              </a:rPr>
              <a:t>We directly distribute our products with major Korean department stores and supermarkets both offline and online</a:t>
            </a:r>
            <a:r>
              <a:rPr lang="en-US" altLang="ko-KR" dirty="0" smtClean="0">
                <a:solidFill>
                  <a:schemeClr val="tx1"/>
                </a:solidFill>
                <a:latin typeface="Arial" panose="020B0604020202020204" pitchFamily="34" charset="0"/>
                <a:cs typeface="Arial" panose="020B0604020202020204" pitchFamily="34" charset="0"/>
              </a:rPr>
              <a:t>. </a:t>
            </a:r>
            <a:endParaRPr lang="ko-KR" altLang="en-US" dirty="0">
              <a:solidFill>
                <a:schemeClr val="tx1"/>
              </a:solidFill>
              <a:latin typeface="Arial" panose="020B0604020202020204" pitchFamily="34" charset="0"/>
              <a:cs typeface="Arial" panose="020B0604020202020204" pitchFamily="34" charset="0"/>
            </a:endParaRPr>
          </a:p>
        </p:txBody>
      </p:sp>
      <p:sp>
        <p:nvSpPr>
          <p:cNvPr id="4" name="제목 1"/>
          <p:cNvSpPr>
            <a:spLocks noGrp="1"/>
          </p:cNvSpPr>
          <p:nvPr>
            <p:ph type="title"/>
          </p:nvPr>
        </p:nvSpPr>
        <p:spPr>
          <a:xfrm>
            <a:off x="309172" y="499697"/>
            <a:ext cx="10515600" cy="844838"/>
          </a:xfrm>
        </p:spPr>
        <p:txBody>
          <a:bodyPr>
            <a:noAutofit/>
          </a:bodyPr>
          <a:lstStyle/>
          <a:p>
            <a:r>
              <a:rPr lang="en-US" altLang="ko-KR" sz="4800" b="1" dirty="0" smtClean="0">
                <a:latin typeface="Arial" panose="020B0604020202020204" pitchFamily="34" charset="0"/>
                <a:cs typeface="Arial" panose="020B0604020202020204" pitchFamily="34" charset="0"/>
              </a:rPr>
              <a:t>Distribution</a:t>
            </a:r>
            <a:endParaRPr lang="ko-KR" altLang="en-US" sz="5400" b="1" dirty="0">
              <a:latin typeface="Arial" panose="020B0604020202020204" pitchFamily="34" charset="0"/>
              <a:cs typeface="Arial" panose="020B0604020202020204" pitchFamily="34" charset="0"/>
            </a:endParaRPr>
          </a:p>
        </p:txBody>
      </p:sp>
      <p:pic>
        <p:nvPicPr>
          <p:cNvPr id="5" name="Picture 2" descr="Image result for 옥션 로고"/>
          <p:cNvPicPr>
            <a:picLocks noChangeAspect="1" noChangeArrowheads="1"/>
          </p:cNvPicPr>
          <p:nvPr/>
        </p:nvPicPr>
        <p:blipFill rotWithShape="1">
          <a:blip r:embed="rId2">
            <a:extLst>
              <a:ext uri="{28A0092B-C50C-407E-A947-70E740481C1C}">
                <a14:useLocalDpi xmlns:a14="http://schemas.microsoft.com/office/drawing/2010/main" val="0"/>
              </a:ext>
            </a:extLst>
          </a:blip>
          <a:srcRect t="16232" b="18260"/>
          <a:stretch/>
        </p:blipFill>
        <p:spPr bwMode="auto">
          <a:xfrm>
            <a:off x="2762286" y="2676942"/>
            <a:ext cx="2778267" cy="1364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15" y="2111180"/>
            <a:ext cx="1930736" cy="1930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지마켓 로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823" y="3167273"/>
            <a:ext cx="3224874" cy="874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쿠팡 로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8882" y="2729951"/>
            <a:ext cx="2547715" cy="13119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ublic\cs-koenigstein\이원호\exported\exported2\exported3\exported4\대지 68.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35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옥션 로고"/>
          <p:cNvPicPr>
            <a:picLocks noChangeAspect="1" noChangeArrowheads="1"/>
          </p:cNvPicPr>
          <p:nvPr/>
        </p:nvPicPr>
        <p:blipFill rotWithShape="1">
          <a:blip r:embed="rId2">
            <a:extLst>
              <a:ext uri="{28A0092B-C50C-407E-A947-70E740481C1C}">
                <a14:useLocalDpi xmlns:a14="http://schemas.microsoft.com/office/drawing/2010/main" val="0"/>
              </a:ext>
            </a:extLst>
          </a:blip>
          <a:srcRect t="16232" b="18260"/>
          <a:stretch/>
        </p:blipFill>
        <p:spPr bwMode="auto">
          <a:xfrm>
            <a:off x="-1" y="-1"/>
            <a:ext cx="3715868" cy="182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3136" y="2335700"/>
            <a:ext cx="5696445" cy="400110"/>
          </a:xfrm>
          <a:prstGeom prst="rect">
            <a:avLst/>
          </a:prstGeom>
          <a:noFill/>
        </p:spPr>
        <p:txBody>
          <a:bodyPr wrap="square" rtlCol="0">
            <a:spAutoFit/>
          </a:bodyPr>
          <a:lstStyle/>
          <a:p>
            <a:pPr algn="ctr"/>
            <a:r>
              <a:rPr lang="en-US" altLang="ko-KR" sz="2000" b="1" dirty="0" smtClean="0">
                <a:latin typeface="Arial" panose="020B0604020202020204" pitchFamily="34" charset="0"/>
                <a:cs typeface="Arial" panose="020B0604020202020204" pitchFamily="34" charset="0"/>
              </a:rPr>
              <a:t>&lt;Auction&gt; E-Commerce Market Contracts</a:t>
            </a:r>
            <a:endParaRPr lang="ko-KR" altLang="en-US" sz="2000" b="1" dirty="0">
              <a:latin typeface="Arial" panose="020B0604020202020204" pitchFamily="34" charset="0"/>
              <a:cs typeface="Arial" panose="020B0604020202020204" pitchFamily="34" charset="0"/>
            </a:endParaRPr>
          </a:p>
        </p:txBody>
      </p:sp>
      <p:pic>
        <p:nvPicPr>
          <p:cNvPr id="5123" name="Picture 3" descr="C:\Users\Public\cs-koenigstein\김지선\회사ppt\판매되고 있는 사진\알프스스트롱아이스드림캔디_옥션.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504433"/>
            <a:ext cx="3723861" cy="3344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ublic\cs-koenigstein\김지선\회사ppt\판매되고 있는 사진\크뤼거허브과일차_옥션.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860" y="3504433"/>
            <a:ext cx="4867768" cy="3353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Public\cs-koenigstein\김지선\회사ppt\판매되고 있는 사진\하이델팜아로마오일_옥션.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795" y="-1"/>
            <a:ext cx="4357206" cy="35044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ublic\cs-koenigstein\김지선\회사ppt\판매되고 있는 사진\크뤼거차이라떼_옥션.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6825" y="3455157"/>
            <a:ext cx="4339317" cy="344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0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097398"/>
            <a:ext cx="4383825" cy="3675062"/>
          </a:xfrm>
          <a:prstGeom prst="rect">
            <a:avLst/>
          </a:prstGeom>
        </p:spPr>
      </p:pic>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418" y="3101609"/>
            <a:ext cx="3901408" cy="3756391"/>
          </a:xfrm>
          <a:prstGeom prst="rect">
            <a:avLst/>
          </a:prstGeom>
        </p:spPr>
      </p:pic>
      <p:pic>
        <p:nvPicPr>
          <p:cNvPr id="12" name="그림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5374" y="0"/>
            <a:ext cx="3816626" cy="3212049"/>
          </a:xfrm>
          <a:prstGeom prst="rect">
            <a:avLst/>
          </a:prstGeom>
        </p:spPr>
      </p:pic>
      <p:pic>
        <p:nvPicPr>
          <p:cNvPr id="13" name="그림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6826" y="3105820"/>
            <a:ext cx="4345174" cy="3670851"/>
          </a:xfrm>
          <a:prstGeom prst="rect">
            <a:avLst/>
          </a:prstGeom>
        </p:spPr>
      </p:pic>
      <p:pic>
        <p:nvPicPr>
          <p:cNvPr id="14"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2347546" cy="23475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13236" y="1452099"/>
            <a:ext cx="5696445" cy="400110"/>
          </a:xfrm>
          <a:prstGeom prst="rect">
            <a:avLst/>
          </a:prstGeom>
          <a:noFill/>
        </p:spPr>
        <p:txBody>
          <a:bodyPr wrap="square" rtlCol="0">
            <a:spAutoFit/>
          </a:bodyPr>
          <a:lstStyle/>
          <a:p>
            <a:pPr algn="ctr"/>
            <a:r>
              <a:rPr lang="en-US" altLang="ko-KR" sz="2000" b="1" dirty="0" smtClean="0">
                <a:latin typeface="Arial" panose="020B0604020202020204" pitchFamily="34" charset="0"/>
                <a:cs typeface="Arial" panose="020B0604020202020204" pitchFamily="34" charset="0"/>
              </a:rPr>
              <a:t>&lt;11st Street&gt; E-Commerce Market Contracts</a:t>
            </a:r>
            <a:endParaRPr lang="ko-KR"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954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지마켓 로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6088" cy="1222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07512" y="1973632"/>
            <a:ext cx="5696445" cy="400110"/>
          </a:xfrm>
          <a:prstGeom prst="rect">
            <a:avLst/>
          </a:prstGeom>
          <a:noFill/>
        </p:spPr>
        <p:txBody>
          <a:bodyPr wrap="square" rtlCol="0">
            <a:spAutoFit/>
          </a:bodyPr>
          <a:lstStyle/>
          <a:p>
            <a:pPr algn="ctr"/>
            <a:r>
              <a:rPr lang="en-US" altLang="ko-KR" sz="2000" b="1" dirty="0" smtClean="0">
                <a:latin typeface="Arial" panose="020B0604020202020204" pitchFamily="34" charset="0"/>
                <a:cs typeface="Arial" panose="020B0604020202020204" pitchFamily="34" charset="0"/>
              </a:rPr>
              <a:t>&lt;</a:t>
            </a:r>
            <a:r>
              <a:rPr lang="en-US" altLang="ko-KR" sz="2000" b="1" dirty="0" err="1" smtClean="0">
                <a:latin typeface="Arial" panose="020B0604020202020204" pitchFamily="34" charset="0"/>
                <a:cs typeface="Arial" panose="020B0604020202020204" pitchFamily="34" charset="0"/>
              </a:rPr>
              <a:t>Gmarket</a:t>
            </a:r>
            <a:r>
              <a:rPr lang="en-US" altLang="ko-KR" sz="2000" b="1" dirty="0" smtClean="0">
                <a:latin typeface="Arial" panose="020B0604020202020204" pitchFamily="34" charset="0"/>
                <a:cs typeface="Arial" panose="020B0604020202020204" pitchFamily="34" charset="0"/>
              </a:rPr>
              <a:t>&gt; E-Commerce Market Contracts</a:t>
            </a:r>
            <a:endParaRPr lang="ko-KR" altLang="en-US" sz="2000" b="1" dirty="0">
              <a:latin typeface="Arial" panose="020B0604020202020204" pitchFamily="34" charset="0"/>
              <a:cs typeface="Arial" panose="020B0604020202020204" pitchFamily="34" charset="0"/>
            </a:endParaRPr>
          </a:p>
        </p:txBody>
      </p:sp>
      <p:pic>
        <p:nvPicPr>
          <p:cNvPr id="3080" name="Picture 8" descr="C:\Users\Public\cs-koenigstein\김지선\회사ppt\판매되고 있는 사진\알프스스트롱롤리팝_지마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2828"/>
            <a:ext cx="4762304" cy="371517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ublic\cs-koenigstein\김지선\회사ppt\판매되고 있는 사진\에델허브사탕_지마켓.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139" y="-2938"/>
            <a:ext cx="3671861" cy="314576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ublic\cs-koenigstein\김지선\회사ppt\판매되고 있는 사진\알프스스트롱껌_지마켓.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124" y="3142829"/>
            <a:ext cx="4184006" cy="37290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ublic\cs-koenigstein\김지선\회사ppt\판매되고 있는 사진\크뤼거허브과일차_지마켓.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2637" y="3142829"/>
            <a:ext cx="4799363" cy="371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1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쿠팡 로고"/>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 name="AutoShape 4" descr="Image result for 쿠팡 로고"/>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 name="AutoShape 6" descr="Image result for 쿠팡 로고"/>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4104" name="Picture 8" descr="Image result for 쿠팡 로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44031" cy="16705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8124" y="2355094"/>
            <a:ext cx="5487552" cy="400110"/>
          </a:xfrm>
          <a:prstGeom prst="rect">
            <a:avLst/>
          </a:prstGeom>
          <a:noFill/>
        </p:spPr>
        <p:txBody>
          <a:bodyPr wrap="square" rtlCol="0">
            <a:spAutoFit/>
          </a:bodyPr>
          <a:lstStyle/>
          <a:p>
            <a:pPr algn="ctr"/>
            <a:r>
              <a:rPr lang="en-US" altLang="ko-KR" sz="2000" b="1" dirty="0" smtClean="0">
                <a:latin typeface="Arial" panose="020B0604020202020204" pitchFamily="34" charset="0"/>
                <a:cs typeface="Arial" panose="020B0604020202020204" pitchFamily="34" charset="0"/>
              </a:rPr>
              <a:t>&lt;</a:t>
            </a:r>
            <a:r>
              <a:rPr lang="en-US" altLang="ko-KR" sz="2000" b="1" dirty="0" err="1" smtClean="0">
                <a:latin typeface="Arial" panose="020B0604020202020204" pitchFamily="34" charset="0"/>
                <a:cs typeface="Arial" panose="020B0604020202020204" pitchFamily="34" charset="0"/>
              </a:rPr>
              <a:t>Coupang</a:t>
            </a:r>
            <a:r>
              <a:rPr lang="en-US" altLang="ko-KR" sz="2000" b="1" dirty="0" smtClean="0">
                <a:latin typeface="Arial" panose="020B0604020202020204" pitchFamily="34" charset="0"/>
                <a:cs typeface="Arial" panose="020B0604020202020204" pitchFamily="34" charset="0"/>
              </a:rPr>
              <a:t>&gt; E-Commerce Market Contracts</a:t>
            </a:r>
            <a:endParaRPr lang="ko-KR" altLang="en-US" sz="2000" b="1" dirty="0">
              <a:latin typeface="Arial" panose="020B0604020202020204" pitchFamily="34" charset="0"/>
              <a:cs typeface="Arial" panose="020B0604020202020204" pitchFamily="34" charset="0"/>
            </a:endParaRPr>
          </a:p>
        </p:txBody>
      </p:sp>
      <p:pic>
        <p:nvPicPr>
          <p:cNvPr id="4105" name="Picture 9" descr="C:\Users\Public\cs-koenigstein\김지선\회사ppt\판매되고 있는 사진\하이델뮤즐리_쿠팡.jpg"/>
          <p:cNvPicPr>
            <a:picLocks noChangeAspect="1" noChangeArrowheads="1"/>
          </p:cNvPicPr>
          <p:nvPr/>
        </p:nvPicPr>
        <p:blipFill rotWithShape="1">
          <a:blip r:embed="rId3">
            <a:extLst>
              <a:ext uri="{28A0092B-C50C-407E-A947-70E740481C1C}">
                <a14:useLocalDpi xmlns:a14="http://schemas.microsoft.com/office/drawing/2010/main" val="0"/>
              </a:ext>
            </a:extLst>
          </a:blip>
          <a:srcRect r="10334"/>
          <a:stretch/>
        </p:blipFill>
        <p:spPr bwMode="auto">
          <a:xfrm>
            <a:off x="6817659" y="14726"/>
            <a:ext cx="5371458" cy="363859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Public\cs-koenigstein\김지선\회사ppt\판매되고 있는 사진\크뤼거허브과일차_쿠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3320"/>
            <a:ext cx="5197201" cy="320468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Public\cs-koenigstein\김지선\회사ppt\판매되고 있는 사진\하이델허브차_쿠팡.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169" y="3653320"/>
            <a:ext cx="5091596" cy="320468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Public\cs-koenigstein\김지선\회사ppt\판매되고 있는 사진\하이델커피_쿠팡.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7074" y="3653320"/>
            <a:ext cx="5272043" cy="320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2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cs-koenigstein\이원호\exported\대지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29" y="4814493"/>
            <a:ext cx="2617042" cy="12211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ublic\cs-koenigstein\이원호\exported\exported2\exported3\exported4\대지 6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18" t="19247" r="19940" b="19765"/>
          <a:stretch/>
        </p:blipFill>
        <p:spPr bwMode="auto">
          <a:xfrm>
            <a:off x="184638" y="4879731"/>
            <a:ext cx="3015762" cy="10814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ublic\cs-koenigstein\이원호\[웹사이트]\대지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371" y="4721802"/>
            <a:ext cx="3129477" cy="14416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ublic\cs-koenigstein\이원호\[웹사이트]\대지 4.png"/>
          <p:cNvPicPr>
            <a:picLocks noChangeAspect="1" noChangeArrowheads="1"/>
          </p:cNvPicPr>
          <p:nvPr/>
        </p:nvPicPr>
        <p:blipFill rotWithShape="1">
          <a:blip r:embed="rId5">
            <a:extLst>
              <a:ext uri="{28A0092B-C50C-407E-A947-70E740481C1C}">
                <a14:useLocalDpi xmlns:a14="http://schemas.microsoft.com/office/drawing/2010/main" val="0"/>
              </a:ext>
            </a:extLst>
          </a:blip>
          <a:srcRect t="31711" r="2625" b="34467"/>
          <a:stretch/>
        </p:blipFill>
        <p:spPr bwMode="auto">
          <a:xfrm>
            <a:off x="7851603" y="3032399"/>
            <a:ext cx="4340397" cy="701301"/>
          </a:xfrm>
          <a:prstGeom prst="rect">
            <a:avLst/>
          </a:prstGeom>
          <a:noFill/>
          <a:extLst>
            <a:ext uri="{909E8E84-426E-40DD-AFC4-6F175D3DCCD1}">
              <a14:hiddenFill xmlns:a14="http://schemas.microsoft.com/office/drawing/2010/main">
                <a:solidFill>
                  <a:srgbClr val="FFFFFF"/>
                </a:solidFill>
              </a14:hiddenFill>
            </a:ext>
          </a:extLst>
        </p:spPr>
      </p:pic>
      <p:sp>
        <p:nvSpPr>
          <p:cNvPr id="11" name="제목 1"/>
          <p:cNvSpPr>
            <a:spLocks noGrp="1"/>
          </p:cNvSpPr>
          <p:nvPr>
            <p:ph type="title"/>
          </p:nvPr>
        </p:nvSpPr>
        <p:spPr>
          <a:xfrm>
            <a:off x="309172" y="499697"/>
            <a:ext cx="10515600" cy="844838"/>
          </a:xfrm>
        </p:spPr>
        <p:txBody>
          <a:bodyPr>
            <a:noAutofit/>
          </a:bodyPr>
          <a:lstStyle/>
          <a:p>
            <a:r>
              <a:rPr lang="en-US" altLang="ko-KR" sz="4800" b="1" dirty="0" smtClean="0">
                <a:latin typeface="Arial" panose="020B0604020202020204" pitchFamily="34" charset="0"/>
                <a:cs typeface="Arial" panose="020B0604020202020204" pitchFamily="34" charset="0"/>
              </a:rPr>
              <a:t>Our Brands</a:t>
            </a:r>
            <a:endParaRPr lang="ko-KR" altLang="en-US" sz="5400" b="1" dirty="0">
              <a:latin typeface="Arial" panose="020B0604020202020204" pitchFamily="34" charset="0"/>
              <a:cs typeface="Arial" panose="020B0604020202020204" pitchFamily="34" charset="0"/>
            </a:endParaRPr>
          </a:p>
        </p:txBody>
      </p:sp>
      <p:pic>
        <p:nvPicPr>
          <p:cNvPr id="1033" name="Picture 9" descr="C:\Users\Public\cs-koenigstein\이원호\[웹사이트]\대지 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643" y="3005059"/>
            <a:ext cx="1452217" cy="66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986" y="5942338"/>
            <a:ext cx="2650435" cy="369332"/>
          </a:xfrm>
          <a:prstGeom prst="rect">
            <a:avLst/>
          </a:prstGeom>
          <a:noFill/>
        </p:spPr>
        <p:txBody>
          <a:bodyPr wrap="square" rtlCol="0">
            <a:spAutoFit/>
          </a:bodyPr>
          <a:lstStyle/>
          <a:p>
            <a:pPr algn="ctr"/>
            <a:r>
              <a:rPr lang="en-US" altLang="ko-KR" dirty="0" smtClean="0">
                <a:latin typeface="Arial" panose="020B0604020202020204" pitchFamily="34" charset="0"/>
                <a:cs typeface="Arial" panose="020B0604020202020204" pitchFamily="34" charset="0"/>
              </a:rPr>
              <a:t>(</a:t>
            </a:r>
            <a:r>
              <a:rPr lang="en-US" altLang="ko-KR" b="1" dirty="0" smtClean="0">
                <a:latin typeface="Arial" panose="020B0604020202020204" pitchFamily="34" charset="0"/>
                <a:cs typeface="Arial" panose="020B0604020202020204" pitchFamily="34" charset="0"/>
              </a:rPr>
              <a:t>Foods</a:t>
            </a:r>
            <a:r>
              <a:rPr lang="en-US" altLang="ko-KR" dirty="0" smtClean="0">
                <a:latin typeface="Arial" panose="020B0604020202020204" pitchFamily="34" charset="0"/>
                <a:cs typeface="Arial" panose="020B0604020202020204" pitchFamily="34" charset="0"/>
              </a:rPr>
              <a:t>)</a:t>
            </a:r>
            <a:endParaRPr lang="ko-KR" altLang="en-US" dirty="0">
              <a:latin typeface="Arial" panose="020B0604020202020204" pitchFamily="34" charset="0"/>
              <a:cs typeface="Arial" panose="020B0604020202020204" pitchFamily="34" charset="0"/>
            </a:endParaRPr>
          </a:p>
        </p:txBody>
      </p:sp>
      <p:sp>
        <p:nvSpPr>
          <p:cNvPr id="14" name="TextBox 13"/>
          <p:cNvSpPr txBox="1"/>
          <p:nvPr/>
        </p:nvSpPr>
        <p:spPr>
          <a:xfrm>
            <a:off x="6400429" y="5942338"/>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(Sweets)</a:t>
            </a:r>
            <a:endParaRPr lang="ko-KR" altLang="en-US" b="1" dirty="0">
              <a:latin typeface="Arial" panose="020B0604020202020204" pitchFamily="34" charset="0"/>
              <a:cs typeface="Arial" panose="020B0604020202020204" pitchFamily="34" charset="0"/>
            </a:endParaRPr>
          </a:p>
        </p:txBody>
      </p:sp>
      <p:sp>
        <p:nvSpPr>
          <p:cNvPr id="15" name="TextBox 14"/>
          <p:cNvSpPr txBox="1"/>
          <p:nvPr/>
        </p:nvSpPr>
        <p:spPr>
          <a:xfrm>
            <a:off x="9119099" y="5910072"/>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(Living)</a:t>
            </a:r>
            <a:endParaRPr lang="ko-KR" altLang="en-US" b="1" dirty="0">
              <a:latin typeface="Arial" panose="020B0604020202020204" pitchFamily="34" charset="0"/>
              <a:cs typeface="Arial" panose="020B0604020202020204" pitchFamily="34" charset="0"/>
            </a:endParaRPr>
          </a:p>
        </p:txBody>
      </p:sp>
      <p:sp>
        <p:nvSpPr>
          <p:cNvPr id="16" name="TextBox 15"/>
          <p:cNvSpPr txBox="1"/>
          <p:nvPr/>
        </p:nvSpPr>
        <p:spPr>
          <a:xfrm>
            <a:off x="8424504" y="2641655"/>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(MOU)</a:t>
            </a:r>
            <a:endParaRPr lang="ko-KR" altLang="en-US" b="1" dirty="0">
              <a:latin typeface="Arial" panose="020B0604020202020204" pitchFamily="34" charset="0"/>
              <a:cs typeface="Arial" panose="020B0604020202020204" pitchFamily="34" charset="0"/>
            </a:endParaRPr>
          </a:p>
        </p:txBody>
      </p:sp>
      <p:sp>
        <p:nvSpPr>
          <p:cNvPr id="17" name="TextBox 16"/>
          <p:cNvSpPr txBox="1"/>
          <p:nvPr/>
        </p:nvSpPr>
        <p:spPr>
          <a:xfrm>
            <a:off x="1672533" y="2635727"/>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(Exclusive contract)</a:t>
            </a:r>
            <a:endParaRPr lang="ko-KR" altLang="en-US" b="1" dirty="0">
              <a:latin typeface="Arial" panose="020B0604020202020204" pitchFamily="34" charset="0"/>
              <a:cs typeface="Arial" panose="020B0604020202020204" pitchFamily="34" charset="0"/>
            </a:endParaRPr>
          </a:p>
        </p:txBody>
      </p:sp>
      <p:pic>
        <p:nvPicPr>
          <p:cNvPr id="1036" name="Picture 12" descr="http://cs-koenigstein.com/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b="50000"/>
          <a:stretch/>
        </p:blipFill>
        <p:spPr bwMode="auto">
          <a:xfrm>
            <a:off x="5287169" y="302161"/>
            <a:ext cx="1990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40618" y="2008018"/>
            <a:ext cx="2650435" cy="369332"/>
          </a:xfrm>
          <a:prstGeom prst="rect">
            <a:avLst/>
          </a:prstGeom>
          <a:noFill/>
        </p:spPr>
        <p:txBody>
          <a:bodyPr wrap="square" rtlCol="0">
            <a:spAutoFit/>
          </a:bodyPr>
          <a:lstStyle/>
          <a:p>
            <a:pPr algn="ctr"/>
            <a:r>
              <a:rPr lang="en-US" altLang="ko-KR" b="1" dirty="0" smtClean="0"/>
              <a:t>[</a:t>
            </a:r>
            <a:r>
              <a:rPr lang="en-US" altLang="ko-KR" b="1" dirty="0" smtClean="0">
                <a:latin typeface="Arial" panose="020B0604020202020204" pitchFamily="34" charset="0"/>
                <a:cs typeface="Arial" panose="020B0604020202020204" pitchFamily="34" charset="0"/>
              </a:rPr>
              <a:t>CS-</a:t>
            </a:r>
            <a:r>
              <a:rPr lang="en-US" altLang="ko-KR" b="1" dirty="0" err="1" smtClean="0">
                <a:latin typeface="Arial" panose="020B0604020202020204" pitchFamily="34" charset="0"/>
                <a:cs typeface="Arial" panose="020B0604020202020204" pitchFamily="34" charset="0"/>
              </a:rPr>
              <a:t>Koenigstein</a:t>
            </a:r>
            <a:r>
              <a:rPr lang="en-US" altLang="ko-KR" b="1" dirty="0" smtClean="0"/>
              <a:t>]</a:t>
            </a:r>
            <a:endParaRPr lang="ko-KR" altLang="en-US" b="1" dirty="0"/>
          </a:p>
        </p:txBody>
      </p:sp>
      <p:sp>
        <p:nvSpPr>
          <p:cNvPr id="21" name="TextBox 20"/>
          <p:cNvSpPr txBox="1"/>
          <p:nvPr/>
        </p:nvSpPr>
        <p:spPr>
          <a:xfrm>
            <a:off x="1698505" y="3824587"/>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[Heidel Korea]</a:t>
            </a:r>
            <a:endParaRPr lang="ko-KR" altLang="en-US" b="1" dirty="0">
              <a:latin typeface="Arial" panose="020B0604020202020204" pitchFamily="34" charset="0"/>
              <a:cs typeface="Arial" panose="020B0604020202020204" pitchFamily="34" charset="0"/>
            </a:endParaRPr>
          </a:p>
        </p:txBody>
      </p:sp>
      <p:sp>
        <p:nvSpPr>
          <p:cNvPr id="28" name="TextBox 27"/>
          <p:cNvSpPr txBox="1"/>
          <p:nvPr/>
        </p:nvSpPr>
        <p:spPr>
          <a:xfrm>
            <a:off x="8762888" y="3719646"/>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[Kijoon International]</a:t>
            </a:r>
            <a:endParaRPr lang="ko-KR" altLang="en-US" b="1" dirty="0">
              <a:latin typeface="Arial" panose="020B0604020202020204" pitchFamily="34" charset="0"/>
              <a:cs typeface="Arial" panose="020B0604020202020204" pitchFamily="34" charset="0"/>
            </a:endParaRPr>
          </a:p>
        </p:txBody>
      </p:sp>
      <p:cxnSp>
        <p:nvCxnSpPr>
          <p:cNvPr id="22" name="직선 화살표 연결선 21"/>
          <p:cNvCxnSpPr/>
          <p:nvPr/>
        </p:nvCxnSpPr>
        <p:spPr>
          <a:xfrm>
            <a:off x="7937604" y="1755299"/>
            <a:ext cx="719229" cy="713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H="1">
            <a:off x="4129000" y="1807474"/>
            <a:ext cx="715550" cy="713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a:off x="1451245" y="4329953"/>
            <a:ext cx="0" cy="484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p:nvPr/>
        </p:nvCxnSpPr>
        <p:spPr>
          <a:xfrm>
            <a:off x="4824185" y="4329953"/>
            <a:ext cx="0" cy="484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p:nvPr/>
        </p:nvCxnSpPr>
        <p:spPr>
          <a:xfrm>
            <a:off x="10444316" y="4361552"/>
            <a:ext cx="0" cy="484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a:off x="7848238" y="4352760"/>
            <a:ext cx="0" cy="484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그림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0399" y="4845921"/>
            <a:ext cx="3460461" cy="1247696"/>
          </a:xfrm>
          <a:prstGeom prst="rect">
            <a:avLst/>
          </a:prstGeom>
        </p:spPr>
      </p:pic>
      <p:sp>
        <p:nvSpPr>
          <p:cNvPr id="25" name="TextBox 24"/>
          <p:cNvSpPr txBox="1"/>
          <p:nvPr/>
        </p:nvSpPr>
        <p:spPr>
          <a:xfrm>
            <a:off x="3375371" y="5942338"/>
            <a:ext cx="2650435"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(Health)</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ublic\cs-koenigstein\이원호\[웹사이트]\대지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1430" y="1747954"/>
            <a:ext cx="9751873" cy="4646148"/>
          </a:xfrm>
          <a:prstGeom prst="rect">
            <a:avLst/>
          </a:prstGeom>
          <a:noFill/>
          <a:extLst>
            <a:ext uri="{909E8E84-426E-40DD-AFC4-6F175D3DCCD1}">
              <a14:hiddenFill xmlns:a14="http://schemas.microsoft.com/office/drawing/2010/main">
                <a:solidFill>
                  <a:srgbClr val="FFFFFF"/>
                </a:solidFill>
              </a14:hiddenFill>
            </a:ext>
          </a:extLst>
        </p:spPr>
      </p:pic>
      <p:sp>
        <p:nvSpPr>
          <p:cNvPr id="3" name="제목 1"/>
          <p:cNvSpPr txBox="1">
            <a:spLocks/>
          </p:cNvSpPr>
          <p:nvPr/>
        </p:nvSpPr>
        <p:spPr>
          <a:xfrm>
            <a:off x="284007" y="480137"/>
            <a:ext cx="9106735" cy="888832"/>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4800" b="1" dirty="0" smtClean="0">
                <a:latin typeface="Arial" panose="020B0604020202020204" pitchFamily="34" charset="0"/>
                <a:cs typeface="Arial" panose="020B0604020202020204" pitchFamily="34" charset="0"/>
              </a:rPr>
              <a:t>Our online &amp; offline customers </a:t>
            </a:r>
            <a:endParaRPr lang="ko-KR" alt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71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제목 1"/>
          <p:cNvSpPr txBox="1">
            <a:spLocks/>
          </p:cNvSpPr>
          <p:nvPr/>
        </p:nvSpPr>
        <p:spPr>
          <a:xfrm>
            <a:off x="793704" y="1920312"/>
            <a:ext cx="10774431" cy="1200329"/>
          </a:xfrm>
          <a:prstGeom prst="rect">
            <a:avLst/>
          </a:prstGeom>
        </p:spPr>
        <p:txBody>
          <a:bodyPr wrap="square">
            <a:sp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de-DE" altLang="ko-KR" sz="1800" dirty="0" smtClean="0">
                <a:latin typeface="Arial" panose="020B0604020202020204" pitchFamily="34" charset="0"/>
                <a:cs typeface="Arial" panose="020B0604020202020204" pitchFamily="34" charset="0"/>
              </a:rPr>
              <a:t>Internationale </a:t>
            </a:r>
            <a:r>
              <a:rPr lang="de-DE" altLang="ko-KR" sz="1800" dirty="0">
                <a:latin typeface="Arial" panose="020B0604020202020204" pitchFamily="34" charset="0"/>
                <a:cs typeface="Arial" panose="020B0604020202020204" pitchFamily="34" charset="0"/>
              </a:rPr>
              <a:t>Handelsgesellschaft mbH CS </a:t>
            </a:r>
            <a:r>
              <a:rPr lang="de-DE" altLang="ko-KR" sz="1800" dirty="0" smtClean="0">
                <a:latin typeface="Arial" panose="020B0604020202020204" pitchFamily="34" charset="0"/>
                <a:cs typeface="Arial" panose="020B0604020202020204" pitchFamily="34" charset="0"/>
              </a:rPr>
              <a:t>Königstein </a:t>
            </a:r>
            <a:r>
              <a:rPr lang="en-US" altLang="ko-KR" sz="1800" dirty="0" smtClean="0">
                <a:latin typeface="Arial" panose="020B0604020202020204" pitchFamily="34" charset="0"/>
                <a:cs typeface="Arial" panose="020B0604020202020204" pitchFamily="34" charset="0"/>
              </a:rPr>
              <a:t>is </a:t>
            </a:r>
            <a:r>
              <a:rPr lang="en-US" altLang="ko-KR" sz="1800" dirty="0">
                <a:latin typeface="Arial" panose="020B0604020202020204" pitchFamily="34" charset="0"/>
                <a:cs typeface="Arial" panose="020B0604020202020204" pitchFamily="34" charset="0"/>
              </a:rPr>
              <a:t>close to the </a:t>
            </a:r>
            <a:r>
              <a:rPr lang="en-US" altLang="ko-KR" sz="1800" dirty="0" smtClean="0">
                <a:latin typeface="Arial" panose="020B0604020202020204" pitchFamily="34" charset="0"/>
                <a:cs typeface="Arial" panose="020B0604020202020204" pitchFamily="34" charset="0"/>
              </a:rPr>
              <a:t>various markets, </a:t>
            </a:r>
            <a:r>
              <a:rPr lang="en-US" altLang="ko-KR" sz="1800" dirty="0">
                <a:latin typeface="Arial" panose="020B0604020202020204" pitchFamily="34" charset="0"/>
                <a:cs typeface="Arial" panose="020B0604020202020204" pitchFamily="34" charset="0"/>
              </a:rPr>
              <a:t>sets </a:t>
            </a:r>
            <a:r>
              <a:rPr lang="en-US" altLang="ko-KR" sz="1800" dirty="0" smtClean="0">
                <a:latin typeface="Arial" panose="020B0604020202020204" pitchFamily="34" charset="0"/>
                <a:cs typeface="Arial" panose="020B0604020202020204" pitchFamily="34" charset="0"/>
              </a:rPr>
              <a:t>trends, and surprises </a:t>
            </a:r>
            <a:r>
              <a:rPr lang="en-US" altLang="ko-KR" sz="1800" dirty="0">
                <a:latin typeface="Arial" panose="020B0604020202020204" pitchFamily="34" charset="0"/>
                <a:cs typeface="Arial" panose="020B0604020202020204" pitchFamily="34" charset="0"/>
              </a:rPr>
              <a:t>people with </a:t>
            </a:r>
            <a:r>
              <a:rPr lang="en-US" altLang="ko-KR" sz="1800" dirty="0" smtClean="0">
                <a:latin typeface="Arial" panose="020B0604020202020204" pitchFamily="34" charset="0"/>
                <a:cs typeface="Arial" panose="020B0604020202020204" pitchFamily="34" charset="0"/>
              </a:rPr>
              <a:t>the innovative </a:t>
            </a:r>
            <a:r>
              <a:rPr lang="en-US" altLang="ko-KR" sz="1800" dirty="0">
                <a:latin typeface="Arial" panose="020B0604020202020204" pitchFamily="34" charset="0"/>
                <a:cs typeface="Arial" panose="020B0604020202020204" pitchFamily="34" charset="0"/>
              </a:rPr>
              <a:t>products and services. </a:t>
            </a:r>
            <a:endParaRPr lang="en-US" altLang="ko-KR" sz="1800" dirty="0" smtClean="0">
              <a:latin typeface="Arial" panose="020B0604020202020204" pitchFamily="34" charset="0"/>
              <a:cs typeface="Arial" panose="020B0604020202020204" pitchFamily="34" charset="0"/>
            </a:endParaRPr>
          </a:p>
          <a:p>
            <a:pPr algn="l"/>
            <a:r>
              <a:rPr lang="en-US" altLang="ko-KR" sz="1800" dirty="0" smtClean="0">
                <a:latin typeface="Arial" panose="020B0604020202020204" pitchFamily="34" charset="0"/>
                <a:cs typeface="Arial" panose="020B0604020202020204" pitchFamily="34" charset="0"/>
              </a:rPr>
              <a:t>CS Königstein </a:t>
            </a:r>
            <a:r>
              <a:rPr lang="en-US" altLang="ko-KR" sz="1800" dirty="0">
                <a:latin typeface="Arial" panose="020B0604020202020204" pitchFamily="34" charset="0"/>
                <a:cs typeface="Arial" panose="020B0604020202020204" pitchFamily="34" charset="0"/>
              </a:rPr>
              <a:t>companies produce over 200 different </a:t>
            </a:r>
            <a:r>
              <a:rPr lang="en-US" altLang="ko-KR" sz="1800" dirty="0" smtClean="0">
                <a:latin typeface="Arial" panose="020B0604020202020204" pitchFamily="34" charset="0"/>
                <a:cs typeface="Arial" panose="020B0604020202020204" pitchFamily="34" charset="0"/>
              </a:rPr>
              <a:t>products, </a:t>
            </a:r>
            <a:r>
              <a:rPr lang="en-US" altLang="ko-KR" sz="1800" dirty="0">
                <a:latin typeface="Arial" panose="020B0604020202020204" pitchFamily="34" charset="0"/>
                <a:cs typeface="Arial" panose="020B0604020202020204" pitchFamily="34" charset="0"/>
              </a:rPr>
              <a:t>offering unbeatable value for money and </a:t>
            </a:r>
            <a:r>
              <a:rPr lang="en-US" altLang="ko-KR" sz="1800" dirty="0" smtClean="0">
                <a:latin typeface="Arial" panose="020B0604020202020204" pitchFamily="34" charset="0"/>
                <a:cs typeface="Arial" panose="020B0604020202020204" pitchFamily="34" charset="0"/>
              </a:rPr>
              <a:t>with </a:t>
            </a:r>
            <a:r>
              <a:rPr lang="en-US" altLang="ko-KR" sz="1800" dirty="0">
                <a:latin typeface="Arial" panose="020B0604020202020204" pitchFamily="34" charset="0"/>
                <a:cs typeface="Arial" panose="020B0604020202020204" pitchFamily="34" charset="0"/>
              </a:rPr>
              <a:t>traditional and firmly established Deutschland appreciation of </a:t>
            </a:r>
            <a:r>
              <a:rPr lang="en-US" altLang="ko-KR" sz="1800" dirty="0" smtClean="0">
                <a:latin typeface="Arial" panose="020B0604020202020204" pitchFamily="34" charset="0"/>
                <a:cs typeface="Arial" panose="020B0604020202020204" pitchFamily="34" charset="0"/>
              </a:rPr>
              <a:t>quality.</a:t>
            </a:r>
            <a:endParaRPr lang="ko-KR" altLang="en-US" sz="1800" dirty="0">
              <a:latin typeface="Arial" panose="020B0604020202020204" pitchFamily="34" charset="0"/>
              <a:cs typeface="Arial" panose="020B0604020202020204" pitchFamily="34" charset="0"/>
            </a:endParaRPr>
          </a:p>
        </p:txBody>
      </p:sp>
      <p:grpSp>
        <p:nvGrpSpPr>
          <p:cNvPr id="3" name="그룹 2"/>
          <p:cNvGrpSpPr/>
          <p:nvPr/>
        </p:nvGrpSpPr>
        <p:grpSpPr>
          <a:xfrm>
            <a:off x="1710360" y="3526957"/>
            <a:ext cx="7869069" cy="3211201"/>
            <a:chOff x="1405560" y="3207707"/>
            <a:chExt cx="8306439" cy="3389682"/>
          </a:xfrm>
        </p:grpSpPr>
        <p:grpSp>
          <p:nvGrpSpPr>
            <p:cNvPr id="2" name="그룹 1"/>
            <p:cNvGrpSpPr/>
            <p:nvPr/>
          </p:nvGrpSpPr>
          <p:grpSpPr>
            <a:xfrm>
              <a:off x="1405560" y="3207707"/>
              <a:ext cx="8306439" cy="3389682"/>
              <a:chOff x="1405560" y="3207707"/>
              <a:chExt cx="8306439" cy="3389682"/>
            </a:xfrm>
          </p:grpSpPr>
          <p:sp>
            <p:nvSpPr>
              <p:cNvPr id="20" name="직사각형 19"/>
              <p:cNvSpPr/>
              <p:nvPr/>
            </p:nvSpPr>
            <p:spPr>
              <a:xfrm>
                <a:off x="4164499" y="3207707"/>
                <a:ext cx="5544616" cy="106437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b="1" dirty="0" smtClean="0">
                    <a:solidFill>
                      <a:schemeClr val="tx1"/>
                    </a:solidFill>
                    <a:latin typeface="Arial" panose="020B0604020202020204" pitchFamily="34" charset="0"/>
                    <a:cs typeface="Arial" panose="020B0604020202020204" pitchFamily="34" charset="0"/>
                  </a:rPr>
                  <a:t>Over many decades, CS Königstein has acquired </a:t>
                </a:r>
              </a:p>
              <a:p>
                <a:r>
                  <a:rPr lang="en-US" altLang="ko-KR" sz="1400" b="1" dirty="0" smtClean="0">
                    <a:solidFill>
                      <a:schemeClr val="tx1"/>
                    </a:solidFill>
                    <a:latin typeface="Arial" panose="020B0604020202020204" pitchFamily="34" charset="0"/>
                    <a:cs typeface="Arial" panose="020B0604020202020204" pitchFamily="34" charset="0"/>
                  </a:rPr>
                  <a:t>an unique know-how in the development, production and marketing of Private Label concepts.</a:t>
                </a:r>
                <a:endParaRPr lang="ko-KR" altLang="en-US" sz="1400" b="1" dirty="0">
                  <a:solidFill>
                    <a:schemeClr val="tx1"/>
                  </a:solidFill>
                  <a:latin typeface="Arial" panose="020B0604020202020204" pitchFamily="34" charset="0"/>
                  <a:cs typeface="Arial" panose="020B0604020202020204" pitchFamily="34" charset="0"/>
                </a:endParaRPr>
              </a:p>
            </p:txBody>
          </p:sp>
          <p:sp>
            <p:nvSpPr>
              <p:cNvPr id="22" name="직사각형 21"/>
              <p:cNvSpPr/>
              <p:nvPr/>
            </p:nvSpPr>
            <p:spPr>
              <a:xfrm>
                <a:off x="4167383" y="4362479"/>
                <a:ext cx="5544616" cy="106437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500" b="1" dirty="0">
                    <a:solidFill>
                      <a:schemeClr val="tx1"/>
                    </a:solidFill>
                    <a:latin typeface="Arial" panose="020B0604020202020204" pitchFamily="34" charset="0"/>
                    <a:cs typeface="Arial" panose="020B0604020202020204" pitchFamily="34" charset="0"/>
                  </a:rPr>
                  <a:t>Innovations are one of the main drivers of our business. Every year we develop several hundred new products, including so-called “New-to-the-world products</a:t>
                </a:r>
                <a:r>
                  <a:rPr lang="en-US" altLang="ko-KR" sz="1500" b="1" dirty="0" smtClean="0">
                    <a:solidFill>
                      <a:schemeClr val="tx1"/>
                    </a:solidFill>
                    <a:latin typeface="Arial" panose="020B0604020202020204" pitchFamily="34" charset="0"/>
                    <a:cs typeface="Arial" panose="020B0604020202020204" pitchFamily="34" charset="0"/>
                  </a:rPr>
                  <a:t>”.</a:t>
                </a:r>
                <a:endParaRPr lang="ko-KR" altLang="en-US" sz="1500" b="1" dirty="0">
                  <a:solidFill>
                    <a:schemeClr val="tx1"/>
                  </a:solidFill>
                  <a:latin typeface="Arial" panose="020B0604020202020204" pitchFamily="34" charset="0"/>
                  <a:cs typeface="Arial" panose="020B0604020202020204" pitchFamily="34" charset="0"/>
                </a:endParaRPr>
              </a:p>
            </p:txBody>
          </p:sp>
          <p:sp>
            <p:nvSpPr>
              <p:cNvPr id="23" name="직사각형 22"/>
              <p:cNvSpPr/>
              <p:nvPr/>
            </p:nvSpPr>
            <p:spPr>
              <a:xfrm>
                <a:off x="4167383" y="5533017"/>
                <a:ext cx="5544616" cy="106437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500" b="1" dirty="0" smtClean="0">
                    <a:solidFill>
                      <a:schemeClr val="tx1"/>
                    </a:solidFill>
                    <a:latin typeface="Arial" panose="020B0604020202020204" pitchFamily="34" charset="0"/>
                    <a:cs typeface="Arial" panose="020B0604020202020204" pitchFamily="34" charset="0"/>
                  </a:rPr>
                  <a:t>As subsidiaries of </a:t>
                </a:r>
                <a:r>
                  <a:rPr lang="de-DE" altLang="ko-KR" sz="1500" b="1" dirty="0" smtClean="0">
                    <a:solidFill>
                      <a:schemeClr val="tx1"/>
                    </a:solidFill>
                    <a:latin typeface="Arial" panose="020B0604020202020204" pitchFamily="34" charset="0"/>
                    <a:cs typeface="Arial" panose="020B0604020202020204" pitchFamily="34" charset="0"/>
                  </a:rPr>
                  <a:t>Internationale Handelsgesellschaft </a:t>
                </a:r>
                <a:r>
                  <a:rPr lang="de-DE" altLang="ko-KR" sz="1500" b="1" dirty="0">
                    <a:solidFill>
                      <a:schemeClr val="tx1"/>
                    </a:solidFill>
                    <a:latin typeface="Arial" panose="020B0604020202020204" pitchFamily="34" charset="0"/>
                    <a:cs typeface="Arial" panose="020B0604020202020204" pitchFamily="34" charset="0"/>
                  </a:rPr>
                  <a:t>mbH CS Königstein</a:t>
                </a:r>
                <a:r>
                  <a:rPr lang="en-US" altLang="ko-KR" sz="1500" b="1" dirty="0">
                    <a:solidFill>
                      <a:schemeClr val="tx1"/>
                    </a:solidFill>
                    <a:latin typeface="Arial" panose="020B0604020202020204" pitchFamily="34" charset="0"/>
                    <a:cs typeface="Arial" panose="020B0604020202020204" pitchFamily="34" charset="0"/>
                  </a:rPr>
                  <a:t>, </a:t>
                </a:r>
                <a:r>
                  <a:rPr lang="en-US" altLang="ko-KR" sz="1500" b="1" dirty="0" smtClean="0">
                    <a:solidFill>
                      <a:schemeClr val="tx1"/>
                    </a:solidFill>
                    <a:latin typeface="Arial" panose="020B0604020202020204" pitchFamily="34" charset="0"/>
                    <a:cs typeface="Arial" panose="020B0604020202020204" pitchFamily="34" charset="0"/>
                  </a:rPr>
                  <a:t>Deutschland’s </a:t>
                </a:r>
                <a:r>
                  <a:rPr lang="en-US" altLang="ko-KR" sz="1500" b="1" dirty="0">
                    <a:solidFill>
                      <a:schemeClr val="tx1"/>
                    </a:solidFill>
                    <a:latin typeface="Arial" panose="020B0604020202020204" pitchFamily="34" charset="0"/>
                    <a:cs typeface="Arial" panose="020B0604020202020204" pitchFamily="34" charset="0"/>
                  </a:rPr>
                  <a:t>leading food retailer, we understand how the retail sector thinks and </a:t>
                </a:r>
                <a:r>
                  <a:rPr lang="en-US" altLang="ko-KR" sz="1500" b="1" dirty="0" smtClean="0">
                    <a:solidFill>
                      <a:schemeClr val="tx1"/>
                    </a:solidFill>
                    <a:latin typeface="Arial" panose="020B0604020202020204" pitchFamily="34" charset="0"/>
                    <a:cs typeface="Arial" panose="020B0604020202020204" pitchFamily="34" charset="0"/>
                  </a:rPr>
                  <a:t>acts.</a:t>
                </a:r>
                <a:endParaRPr lang="ko-KR" altLang="en-US" sz="1500" b="1" dirty="0">
                  <a:solidFill>
                    <a:schemeClr val="tx1"/>
                  </a:solidFill>
                  <a:latin typeface="Arial" panose="020B0604020202020204" pitchFamily="34" charset="0"/>
                  <a:cs typeface="Arial" panose="020B0604020202020204" pitchFamily="34" charset="0"/>
                </a:endParaRPr>
              </a:p>
            </p:txBody>
          </p:sp>
          <p:pic>
            <p:nvPicPr>
              <p:cNvPr id="3074" name="Picture 2" descr="hamburg market에 대한 이미지 검색결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5560" y="3207708"/>
                <a:ext cx="2595118" cy="10643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560" y="4362480"/>
                <a:ext cx="2595118" cy="106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567" y="5533018"/>
              <a:ext cx="2595117" cy="106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제목 1"/>
          <p:cNvSpPr>
            <a:spLocks noGrp="1"/>
          </p:cNvSpPr>
          <p:nvPr>
            <p:ph type="title"/>
          </p:nvPr>
        </p:nvSpPr>
        <p:spPr>
          <a:xfrm>
            <a:off x="350008" y="528145"/>
            <a:ext cx="10515600" cy="844838"/>
          </a:xfrm>
        </p:spPr>
        <p:txBody>
          <a:bodyPr>
            <a:noAutofit/>
          </a:bodyPr>
          <a:lstStyle/>
          <a:p>
            <a:r>
              <a:rPr lang="en-US" altLang="ko-KR" sz="4800" b="1" dirty="0">
                <a:latin typeface="Arial" panose="020B0604020202020204" pitchFamily="34" charset="0"/>
                <a:cs typeface="Arial" panose="020B0604020202020204" pitchFamily="34" charset="0"/>
              </a:rPr>
              <a:t>CS Königstein</a:t>
            </a:r>
            <a:r>
              <a:rPr lang="en-US" altLang="ko-KR" sz="4800" b="1" dirty="0" smtClean="0">
                <a:latin typeface="Arial" panose="020B0604020202020204" pitchFamily="34" charset="0"/>
                <a:cs typeface="Arial" panose="020B0604020202020204" pitchFamily="34" charset="0"/>
              </a:rPr>
              <a:t> and Heidel</a:t>
            </a:r>
            <a:endParaRPr lang="ko-KR" altLang="en-US" sz="4800" b="1" dirty="0">
              <a:latin typeface="Arial" panose="020B0604020202020204" pitchFamily="34" charset="0"/>
              <a:cs typeface="Arial" panose="020B0604020202020204" pitchFamily="34" charset="0"/>
            </a:endParaRPr>
          </a:p>
        </p:txBody>
      </p:sp>
      <p:sp>
        <p:nvSpPr>
          <p:cNvPr id="14" name="제목 1"/>
          <p:cNvSpPr txBox="1">
            <a:spLocks/>
          </p:cNvSpPr>
          <p:nvPr/>
        </p:nvSpPr>
        <p:spPr>
          <a:xfrm>
            <a:off x="765022" y="1451699"/>
            <a:ext cx="2922759" cy="511779"/>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400" b="1" dirty="0" smtClean="0">
                <a:latin typeface="Arial" panose="020B0604020202020204" pitchFamily="34" charset="0"/>
                <a:cs typeface="Arial" panose="020B0604020202020204" pitchFamily="34" charset="0"/>
              </a:rPr>
              <a:t>Our Strategies</a:t>
            </a:r>
            <a:r>
              <a:rPr lang="en-US" altLang="ko-KR" sz="2800" b="1" dirty="0" smtClean="0">
                <a:latin typeface="Arial" panose="020B0604020202020204" pitchFamily="34" charset="0"/>
                <a:cs typeface="Arial" panose="020B0604020202020204" pitchFamily="34" charset="0"/>
              </a:rPr>
              <a:t> </a:t>
            </a:r>
            <a:endParaRPr lang="ko-KR" altLang="en-US" sz="2800" b="1" dirty="0">
              <a:latin typeface="Arial" panose="020B0604020202020204" pitchFamily="34" charset="0"/>
              <a:cs typeface="Arial" panose="020B0604020202020204" pitchFamily="34" charset="0"/>
            </a:endParaRPr>
          </a:p>
        </p:txBody>
      </p:sp>
      <p:pic>
        <p:nvPicPr>
          <p:cNvPr id="15" name="Picture 3" descr="C:\Users\Public\cs-koenigstein\이원호\exported\exported2\exported3\exported4\대지 6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2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84008" y="378537"/>
            <a:ext cx="3954988" cy="888832"/>
          </a:xfrm>
        </p:spPr>
        <p:txBody>
          <a:bodyPr>
            <a:noAutofit/>
          </a:bodyPr>
          <a:lstStyle/>
          <a:p>
            <a:r>
              <a:rPr lang="en-US" altLang="ko-KR" sz="4800" b="1" dirty="0" smtClean="0">
                <a:latin typeface="Arial" panose="020B0604020202020204" pitchFamily="34" charset="0"/>
                <a:cs typeface="Arial" panose="020B0604020202020204" pitchFamily="34" charset="0"/>
              </a:rPr>
              <a:t>Product list </a:t>
            </a:r>
            <a:endParaRPr lang="ko-KR" altLang="en-US" sz="4800" b="1" dirty="0">
              <a:latin typeface="Arial" panose="020B0604020202020204" pitchFamily="34" charset="0"/>
              <a:cs typeface="Arial" panose="020B0604020202020204" pitchFamily="34" charset="0"/>
            </a:endParaRPr>
          </a:p>
        </p:txBody>
      </p:sp>
      <p:sp>
        <p:nvSpPr>
          <p:cNvPr id="4" name="TextBox 3"/>
          <p:cNvSpPr txBox="1"/>
          <p:nvPr/>
        </p:nvSpPr>
        <p:spPr>
          <a:xfrm>
            <a:off x="262338" y="1432897"/>
            <a:ext cx="4685546" cy="5078313"/>
          </a:xfrm>
          <a:prstGeom prst="rect">
            <a:avLst/>
          </a:prstGeom>
          <a:noFill/>
        </p:spPr>
        <p:txBody>
          <a:bodyPr wrap="square" rtlCol="0">
            <a:spAutoFit/>
          </a:bodyPr>
          <a:lstStyle/>
          <a:p>
            <a:pPr>
              <a:lnSpc>
                <a:spcPct val="150000"/>
              </a:lnSpc>
            </a:pPr>
            <a:r>
              <a:rPr lang="en-US" altLang="ko-KR" dirty="0" smtClean="0">
                <a:ea typeface="함초롬돋움" panose="020B0604000101010101" pitchFamily="50" charset="-127"/>
                <a:cs typeface="함초롬돋움" panose="020B0604000101010101" pitchFamily="50" charset="-127"/>
              </a:rPr>
              <a:t>✔ Heidel Coffee  </a:t>
            </a:r>
            <a:endParaRPr lang="en-US" altLang="ko-KR" dirty="0">
              <a:ea typeface="함초롬돋움" panose="020B0604000101010101" pitchFamily="50" charset="-127"/>
              <a:cs typeface="함초롬돋움" panose="020B0604000101010101" pitchFamily="50" charset="-127"/>
            </a:endParaRPr>
          </a:p>
          <a:p>
            <a:pPr>
              <a:lnSpc>
                <a:spcPct val="150000"/>
              </a:lnSpc>
            </a:pPr>
            <a:r>
              <a:rPr lang="en-US" altLang="ko-KR" dirty="0" smtClean="0">
                <a:ea typeface="함초롬돋움" panose="020B0604000101010101" pitchFamily="50" charset="-127"/>
                <a:cs typeface="함초롬돋움" panose="020B0604000101010101" pitchFamily="50" charset="-127"/>
              </a:rPr>
              <a:t>✔ Heidel Herb Tea</a:t>
            </a:r>
          </a:p>
          <a:p>
            <a:pPr>
              <a:lnSpc>
                <a:spcPct val="150000"/>
              </a:lnSpc>
            </a:pPr>
            <a:r>
              <a:rPr lang="en-US" altLang="ko-KR" dirty="0" smtClean="0">
                <a:ea typeface="함초롬돋움" panose="020B0604000101010101" pitchFamily="50" charset="-127"/>
                <a:cs typeface="함초롬돋움" panose="020B0604000101010101" pitchFamily="50" charset="-127"/>
              </a:rPr>
              <a:t>✔ Kr</a:t>
            </a:r>
            <a:r>
              <a:rPr lang="en-US" altLang="ko-KR" dirty="0" smtClean="0">
                <a:latin typeface="함초롬돋움" panose="020B0604000101010101" pitchFamily="50" charset="-127"/>
                <a:ea typeface="함초롬돋움" panose="020B0604000101010101" pitchFamily="50" charset="-127"/>
                <a:cs typeface="함초롬돋움" panose="020B0604000101010101" pitchFamily="50" charset="-127"/>
              </a:rPr>
              <a:t>ü</a:t>
            </a:r>
            <a:r>
              <a:rPr lang="en-US" altLang="ko-KR" dirty="0" smtClean="0">
                <a:ea typeface="함초롬돋움" panose="020B0604000101010101" pitchFamily="50" charset="-127"/>
                <a:cs typeface="함초롬돋움" panose="020B0604000101010101" pitchFamily="50" charset="-127"/>
              </a:rPr>
              <a:t>ger Fruit Tea/Coffee/Chai latte</a:t>
            </a:r>
          </a:p>
          <a:p>
            <a:pPr>
              <a:lnSpc>
                <a:spcPct val="150000"/>
              </a:lnSpc>
            </a:pPr>
            <a:r>
              <a:rPr lang="en-US" altLang="ko-KR" dirty="0" smtClean="0">
                <a:ea typeface="함초롬돋움" panose="020B0604000101010101" pitchFamily="50" charset="-127"/>
                <a:cs typeface="함초롬돋움" panose="020B0604000101010101" pitchFamily="50" charset="-127"/>
              </a:rPr>
              <a:t>✔ Bokomo Muesli/Granola/Wheat Biscuits</a:t>
            </a:r>
          </a:p>
          <a:p>
            <a:pPr>
              <a:lnSpc>
                <a:spcPct val="150000"/>
              </a:lnSpc>
            </a:pPr>
            <a:r>
              <a:rPr lang="en-US" altLang="ko-KR" dirty="0">
                <a:ea typeface="함초롬돋움" panose="020B0604000101010101" pitchFamily="50" charset="-127"/>
                <a:cs typeface="함초롬돋움" panose="020B0604000101010101" pitchFamily="50" charset="-127"/>
              </a:rPr>
              <a:t>✔ Edel </a:t>
            </a:r>
            <a:r>
              <a:rPr lang="en-US" altLang="ko-KR" dirty="0" smtClean="0">
                <a:ea typeface="함초롬돋움" panose="020B0604000101010101" pitchFamily="50" charset="-127"/>
                <a:cs typeface="함초롬돋움" panose="020B0604000101010101" pitchFamily="50" charset="-127"/>
              </a:rPr>
              <a:t>Candy</a:t>
            </a:r>
          </a:p>
          <a:p>
            <a:pPr>
              <a:lnSpc>
                <a:spcPct val="150000"/>
              </a:lnSpc>
            </a:pPr>
            <a:r>
              <a:rPr lang="en-US" altLang="ko-KR" dirty="0" smtClean="0">
                <a:ea typeface="함초롬돋움" panose="020B0604000101010101" pitchFamily="50" charset="-127"/>
                <a:cs typeface="함초롬돋움" panose="020B0604000101010101" pitchFamily="50" charset="-127"/>
              </a:rPr>
              <a:t>✔ HeidelPharm Gummy Jelly</a:t>
            </a:r>
          </a:p>
          <a:p>
            <a:pPr>
              <a:lnSpc>
                <a:spcPct val="150000"/>
              </a:lnSpc>
            </a:pPr>
            <a:r>
              <a:rPr lang="en-US" altLang="ko-KR" dirty="0" smtClean="0">
                <a:ea typeface="함초롬돋움" panose="020B0604000101010101" pitchFamily="50" charset="-127"/>
                <a:cs typeface="함초롬돋움" panose="020B0604000101010101" pitchFamily="50" charset="-127"/>
              </a:rPr>
              <a:t>✔ HeidelPharm Aroma Lamp  </a:t>
            </a:r>
          </a:p>
          <a:p>
            <a:pPr>
              <a:lnSpc>
                <a:spcPct val="150000"/>
              </a:lnSpc>
            </a:pPr>
            <a:r>
              <a:rPr lang="en-US" altLang="ko-KR" dirty="0" smtClean="0">
                <a:ea typeface="함초롬돋움" panose="020B0604000101010101" pitchFamily="50" charset="-127"/>
                <a:cs typeface="함초롬돋움" panose="020B0604000101010101" pitchFamily="50" charset="-127"/>
              </a:rPr>
              <a:t>✔ HeidelPharm Aroma Oil</a:t>
            </a:r>
          </a:p>
          <a:p>
            <a:pPr>
              <a:lnSpc>
                <a:spcPct val="150000"/>
              </a:lnSpc>
            </a:pPr>
            <a:r>
              <a:rPr lang="en-US" altLang="ko-KR" dirty="0" smtClean="0">
                <a:ea typeface="함초롬돋움" panose="020B0604000101010101" pitchFamily="50" charset="-127"/>
                <a:cs typeface="함초롬돋움" panose="020B0604000101010101" pitchFamily="50" charset="-127"/>
              </a:rPr>
              <a:t>✔ Alps Strong Stroop Waffle</a:t>
            </a:r>
          </a:p>
          <a:p>
            <a:pPr>
              <a:lnSpc>
                <a:spcPct val="150000"/>
              </a:lnSpc>
            </a:pPr>
            <a:r>
              <a:rPr lang="en-US" altLang="ko-KR" dirty="0" smtClean="0">
                <a:ea typeface="함초롬돋움" panose="020B0604000101010101" pitchFamily="50" charset="-127"/>
                <a:cs typeface="함초롬돋움" panose="020B0604000101010101" pitchFamily="50" charset="-127"/>
              </a:rPr>
              <a:t>✔ Alps Strong Ice Dream</a:t>
            </a:r>
          </a:p>
          <a:p>
            <a:pPr>
              <a:lnSpc>
                <a:spcPct val="150000"/>
              </a:lnSpc>
            </a:pPr>
            <a:r>
              <a:rPr lang="en-US" altLang="ko-KR" dirty="0" smtClean="0">
                <a:ea typeface="함초롬돋움" panose="020B0604000101010101" pitchFamily="50" charset="-127"/>
                <a:cs typeface="함초롬돋움" panose="020B0604000101010101" pitchFamily="50" charset="-127"/>
              </a:rPr>
              <a:t>✔ Alps Strong Chewing Gum</a:t>
            </a:r>
          </a:p>
          <a:p>
            <a:pPr>
              <a:lnSpc>
                <a:spcPct val="150000"/>
              </a:lnSpc>
            </a:pPr>
            <a:r>
              <a:rPr lang="en-US" altLang="ko-KR" dirty="0" smtClean="0">
                <a:ea typeface="함초롬돋움" panose="020B0604000101010101" pitchFamily="50" charset="-127"/>
                <a:cs typeface="함초롬돋움" panose="020B0604000101010101" pitchFamily="50" charset="-127"/>
              </a:rPr>
              <a:t>✔ Alps Strong Lollipop</a:t>
            </a:r>
          </a:p>
        </p:txBody>
      </p:sp>
      <p:grpSp>
        <p:nvGrpSpPr>
          <p:cNvPr id="15" name="그룹 14"/>
          <p:cNvGrpSpPr/>
          <p:nvPr/>
        </p:nvGrpSpPr>
        <p:grpSpPr>
          <a:xfrm>
            <a:off x="6686367" y="898751"/>
            <a:ext cx="5132004" cy="1523640"/>
            <a:chOff x="6876849" y="389143"/>
            <a:chExt cx="5132004" cy="1523640"/>
          </a:xfrm>
        </p:grpSpPr>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849" y="389143"/>
              <a:ext cx="2795437" cy="1523640"/>
            </a:xfrm>
            <a:prstGeom prst="rect">
              <a:avLst/>
            </a:prstGeom>
          </p:spPr>
        </p:pic>
        <p:pic>
          <p:nvPicPr>
            <p:cNvPr id="10" name="그림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877" y="389143"/>
              <a:ext cx="2266976" cy="1511620"/>
            </a:xfrm>
            <a:prstGeom prst="rect">
              <a:avLst/>
            </a:prstGeom>
          </p:spPr>
        </p:pic>
      </p:grpSp>
      <p:grpSp>
        <p:nvGrpSpPr>
          <p:cNvPr id="6" name="그룹 5"/>
          <p:cNvGrpSpPr/>
          <p:nvPr/>
        </p:nvGrpSpPr>
        <p:grpSpPr>
          <a:xfrm>
            <a:off x="6686367" y="2551861"/>
            <a:ext cx="5135806" cy="1767576"/>
            <a:chOff x="5185453" y="2003895"/>
            <a:chExt cx="6827202" cy="2349699"/>
          </a:xfrm>
        </p:grpSpPr>
        <p:pic>
          <p:nvPicPr>
            <p:cNvPr id="9" name="그림 8"/>
            <p:cNvPicPr>
              <a:picLocks noChangeAspect="1"/>
            </p:cNvPicPr>
            <p:nvPr/>
          </p:nvPicPr>
          <p:blipFill rotWithShape="1">
            <a:blip r:embed="rId4" cstate="print">
              <a:extLst>
                <a:ext uri="{28A0092B-C50C-407E-A947-70E740481C1C}">
                  <a14:useLocalDpi xmlns:a14="http://schemas.microsoft.com/office/drawing/2010/main" val="0"/>
                </a:ext>
              </a:extLst>
            </a:blip>
            <a:srcRect l="7456" t="9272" r="6078" b="7269"/>
            <a:stretch/>
          </p:blipFill>
          <p:spPr>
            <a:xfrm>
              <a:off x="5185453" y="2005309"/>
              <a:ext cx="2432906" cy="2348285"/>
            </a:xfrm>
            <a:prstGeom prst="rect">
              <a:avLst/>
            </a:prstGeom>
          </p:spPr>
        </p:pic>
        <p:pic>
          <p:nvPicPr>
            <p:cNvPr id="11" name="그림 10"/>
            <p:cNvPicPr>
              <a:picLocks noChangeAspect="1"/>
            </p:cNvPicPr>
            <p:nvPr/>
          </p:nvPicPr>
          <p:blipFill rotWithShape="1">
            <a:blip r:embed="rId5" cstate="print">
              <a:extLst>
                <a:ext uri="{28A0092B-C50C-407E-A947-70E740481C1C}">
                  <a14:useLocalDpi xmlns:a14="http://schemas.microsoft.com/office/drawing/2010/main" val="0"/>
                </a:ext>
              </a:extLst>
            </a:blip>
            <a:srcRect t="32093"/>
            <a:stretch/>
          </p:blipFill>
          <p:spPr>
            <a:xfrm>
              <a:off x="10056470" y="2003895"/>
              <a:ext cx="1956185" cy="1328390"/>
            </a:xfrm>
            <a:prstGeom prst="rect">
              <a:avLst/>
            </a:prstGeom>
          </p:spPr>
        </p:pic>
        <p:pic>
          <p:nvPicPr>
            <p:cNvPr id="12" name="그림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6470" y="3362319"/>
              <a:ext cx="991275" cy="991275"/>
            </a:xfrm>
            <a:prstGeom prst="rect">
              <a:avLst/>
            </a:prstGeom>
          </p:spPr>
        </p:pic>
        <p:pic>
          <p:nvPicPr>
            <p:cNvPr id="13" name="그림 12"/>
            <p:cNvPicPr>
              <a:picLocks noChangeAspect="1"/>
            </p:cNvPicPr>
            <p:nvPr/>
          </p:nvPicPr>
          <p:blipFill rotWithShape="1">
            <a:blip r:embed="rId7" cstate="print">
              <a:extLst>
                <a:ext uri="{28A0092B-C50C-407E-A947-70E740481C1C}">
                  <a14:useLocalDpi xmlns:a14="http://schemas.microsoft.com/office/drawing/2010/main" val="0"/>
                </a:ext>
              </a:extLst>
            </a:blip>
            <a:srcRect l="12310" t="628" r="2235" b="3862"/>
            <a:stretch/>
          </p:blipFill>
          <p:spPr>
            <a:xfrm>
              <a:off x="11124723" y="3365449"/>
              <a:ext cx="884130" cy="988145"/>
            </a:xfrm>
            <a:prstGeom prst="rect">
              <a:avLst/>
            </a:prstGeom>
          </p:spPr>
        </p:pic>
        <p:pic>
          <p:nvPicPr>
            <p:cNvPr id="5" name="그림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3272" y="2005309"/>
              <a:ext cx="2348285" cy="2348285"/>
            </a:xfrm>
            <a:prstGeom prst="rect">
              <a:avLst/>
            </a:prstGeom>
          </p:spPr>
        </p:pic>
      </p:grpSp>
      <p:grpSp>
        <p:nvGrpSpPr>
          <p:cNvPr id="16" name="그룹 15"/>
          <p:cNvGrpSpPr/>
          <p:nvPr/>
        </p:nvGrpSpPr>
        <p:grpSpPr>
          <a:xfrm>
            <a:off x="5220999" y="4448906"/>
            <a:ext cx="6658646" cy="1889301"/>
            <a:chOff x="3611471" y="4456726"/>
            <a:chExt cx="8397382" cy="2382644"/>
          </a:xfrm>
        </p:grpSpPr>
        <p:pic>
          <p:nvPicPr>
            <p:cNvPr id="7" name="그림 6"/>
            <p:cNvPicPr>
              <a:picLocks noChangeAspect="1"/>
            </p:cNvPicPr>
            <p:nvPr/>
          </p:nvPicPr>
          <p:blipFill rotWithShape="1">
            <a:blip r:embed="rId9" cstate="print">
              <a:extLst>
                <a:ext uri="{28A0092B-C50C-407E-A947-70E740481C1C}">
                  <a14:useLocalDpi xmlns:a14="http://schemas.microsoft.com/office/drawing/2010/main" val="0"/>
                </a:ext>
              </a:extLst>
            </a:blip>
            <a:srcRect t="23155" r="-1157" b="-2998"/>
            <a:stretch/>
          </p:blipFill>
          <p:spPr>
            <a:xfrm>
              <a:off x="9081762" y="4456726"/>
              <a:ext cx="2927091" cy="2382644"/>
            </a:xfrm>
            <a:prstGeom prst="rect">
              <a:avLst/>
            </a:prstGeom>
          </p:spPr>
        </p:pic>
        <p:pic>
          <p:nvPicPr>
            <p:cNvPr id="8" name="그림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0169" y="4456726"/>
              <a:ext cx="2288686" cy="2288686"/>
            </a:xfrm>
            <a:prstGeom prst="rect">
              <a:avLst/>
            </a:prstGeom>
          </p:spPr>
        </p:pic>
        <p:pic>
          <p:nvPicPr>
            <p:cNvPr id="14" name="Picture 2" descr="C:\Users\Public\cs-koenigstein\홈페이지\[회사제품_이미지]\[크뤼거_차이라떼]\20171113_1518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11471" y="4456727"/>
              <a:ext cx="3023120" cy="22673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5948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3739279" y="2037806"/>
            <a:ext cx="5509224" cy="2194560"/>
            <a:chOff x="4085177" y="2306220"/>
            <a:chExt cx="4852988" cy="1773238"/>
          </a:xfrm>
        </p:grpSpPr>
        <p:pic>
          <p:nvPicPr>
            <p:cNvPr id="1027" name="Picture 3" descr="C:\Users\Public\cs-koenigstein\이원호\exported\exported2\exported3\exported4\대지 6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5177" y="2306220"/>
              <a:ext cx="4852988" cy="17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46072" y="3710126"/>
              <a:ext cx="2650435" cy="369332"/>
            </a:xfrm>
            <a:prstGeom prst="rect">
              <a:avLst/>
            </a:prstGeom>
            <a:noFill/>
          </p:spPr>
          <p:txBody>
            <a:bodyPr wrap="square" rtlCol="0">
              <a:spAutoFit/>
            </a:bodyPr>
            <a:lstStyle/>
            <a:p>
              <a:pPr algn="ctr"/>
              <a:r>
                <a:rPr lang="en-US" altLang="ko-KR" dirty="0" smtClean="0"/>
                <a:t>(</a:t>
              </a:r>
              <a:r>
                <a:rPr lang="en-US" altLang="ko-KR" b="1" dirty="0" smtClean="0"/>
                <a:t>Foods</a:t>
              </a:r>
              <a:r>
                <a:rPr lang="en-US" altLang="ko-KR" dirty="0" smtClean="0"/>
                <a:t>)</a:t>
              </a:r>
              <a:endParaRPr lang="ko-KR" altLang="en-US" dirty="0"/>
            </a:p>
          </p:txBody>
        </p:sp>
      </p:grpSp>
    </p:spTree>
    <p:extLst>
      <p:ext uri="{BB962C8B-B14F-4D97-AF65-F5344CB8AC3E}">
        <p14:creationId xmlns:p14="http://schemas.microsoft.com/office/powerpoint/2010/main" val="230243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6" name="Picture 2" descr="C:\Users\Public\cs-koenigstein\홈페이지\[회사제품_이미지]\[하이델_커피]\하이델아메리카노+프리미엄2개세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932" y="1721773"/>
            <a:ext cx="3536893" cy="3536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Public\cs-koenigstein\이원호\exported\exported2\exported3\exported4\대지 6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01825" y="1962291"/>
            <a:ext cx="6743701" cy="3139321"/>
          </a:xfrm>
          <a:prstGeom prst="rect">
            <a:avLst/>
          </a:prstGeom>
          <a:noFill/>
        </p:spPr>
        <p:txBody>
          <a:bodyPr wrap="square" rtlCol="0" anchor="ctr">
            <a:spAutoFit/>
          </a:bodyPr>
          <a:lstStyle/>
          <a:p>
            <a:pPr lvl="1"/>
            <a:r>
              <a:rPr lang="en-US" altLang="ko-KR" sz="2000" b="1" u="sng" dirty="0">
                <a:latin typeface="Arial" panose="020B0604020202020204" pitchFamily="34" charset="0"/>
                <a:cs typeface="Arial" panose="020B0604020202020204" pitchFamily="34" charset="0"/>
              </a:rPr>
              <a:t>Heidel </a:t>
            </a:r>
            <a:r>
              <a:rPr lang="en-US" altLang="ko-KR" sz="2000" b="1" u="sng" dirty="0" smtClean="0">
                <a:latin typeface="Arial" panose="020B0604020202020204" pitchFamily="34" charset="0"/>
                <a:cs typeface="Arial" panose="020B0604020202020204" pitchFamily="34" charset="0"/>
              </a:rPr>
              <a:t>Coffee</a:t>
            </a:r>
          </a:p>
          <a:p>
            <a:pPr lvl="1"/>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Heidel Coffee is a brand from </a:t>
            </a:r>
            <a:r>
              <a:rPr lang="en-US" altLang="ko-KR" sz="1600" b="1" i="1" dirty="0" smtClean="0">
                <a:latin typeface="Arial" panose="020B0604020202020204" pitchFamily="34" charset="0"/>
                <a:cs typeface="Arial" panose="020B0604020202020204" pitchFamily="34" charset="0"/>
              </a:rPr>
              <a:t>Deutsche </a:t>
            </a:r>
            <a:r>
              <a:rPr lang="en-US" altLang="ko-KR" sz="1600" b="1" i="1" dirty="0" err="1" smtClean="0">
                <a:latin typeface="Arial" panose="020B0604020202020204" pitchFamily="34" charset="0"/>
                <a:cs typeface="Arial" panose="020B0604020202020204" pitchFamily="34" charset="0"/>
              </a:rPr>
              <a:t>Extrakt</a:t>
            </a:r>
            <a:r>
              <a:rPr lang="en-US" altLang="ko-KR" sz="1600" b="1" i="1" dirty="0" smtClean="0">
                <a:latin typeface="Arial" panose="020B0604020202020204" pitchFamily="34" charset="0"/>
                <a:cs typeface="Arial" panose="020B0604020202020204" pitchFamily="34" charset="0"/>
              </a:rPr>
              <a:t> </a:t>
            </a:r>
            <a:r>
              <a:rPr lang="en-US" altLang="ko-KR" sz="1600" b="1" i="1" dirty="0" err="1" smtClean="0">
                <a:latin typeface="Arial" panose="020B0604020202020204" pitchFamily="34" charset="0"/>
                <a:cs typeface="Arial" panose="020B0604020202020204" pitchFamily="34" charset="0"/>
              </a:rPr>
              <a:t>Kaffee</a:t>
            </a:r>
            <a:r>
              <a:rPr lang="en-US" altLang="ko-KR" sz="1600" dirty="0" smtClean="0">
                <a:latin typeface="Arial" panose="020B0604020202020204" pitchFamily="34" charset="0"/>
                <a:cs typeface="Arial" panose="020B0604020202020204" pitchFamily="34" charset="0"/>
              </a:rPr>
              <a:t>, </a:t>
            </a:r>
          </a:p>
          <a:p>
            <a:pPr lvl="1"/>
            <a:r>
              <a:rPr lang="en-US" altLang="ko-KR" sz="1600" dirty="0" smtClean="0">
                <a:latin typeface="Arial" panose="020B0604020202020204" pitchFamily="34" charset="0"/>
                <a:cs typeface="Arial" panose="020B0604020202020204" pitchFamily="34" charset="0"/>
              </a:rPr>
              <a:t>the one of the world's chosen directly from the best-conditioned tropical regions and </a:t>
            </a:r>
            <a:r>
              <a:rPr lang="en-US" altLang="ko-KR" sz="1600" dirty="0">
                <a:latin typeface="Arial" panose="020B0604020202020204" pitchFamily="34" charset="0"/>
                <a:cs typeface="Arial" panose="020B0604020202020204" pitchFamily="34" charset="0"/>
              </a:rPr>
              <a:t>leading retailers of instant coffee. </a:t>
            </a:r>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Coffee </a:t>
            </a:r>
            <a:r>
              <a:rPr lang="en-US" altLang="ko-KR" sz="1600" dirty="0">
                <a:latin typeface="Arial" panose="020B0604020202020204" pitchFamily="34" charset="0"/>
                <a:cs typeface="Arial" panose="020B0604020202020204" pitchFamily="34" charset="0"/>
              </a:rPr>
              <a:t>beans are made </a:t>
            </a:r>
            <a:r>
              <a:rPr lang="en-US" altLang="ko-KR" sz="1600" dirty="0" smtClean="0">
                <a:latin typeface="Arial" panose="020B0604020202020204" pitchFamily="34" charset="0"/>
                <a:cs typeface="Arial" panose="020B0604020202020204" pitchFamily="34" charset="0"/>
              </a:rPr>
              <a:t>with the know-how of experienced roosters.</a:t>
            </a:r>
          </a:p>
          <a:p>
            <a:pPr lvl="1"/>
            <a:endParaRPr lang="en-US" altLang="ko-KR" sz="1600" dirty="0">
              <a:latin typeface="Arial" panose="020B0604020202020204" pitchFamily="34" charset="0"/>
              <a:cs typeface="Arial" panose="020B0604020202020204" pitchFamily="34" charset="0"/>
            </a:endParaRPr>
          </a:p>
          <a:p>
            <a:pPr lvl="1"/>
            <a:r>
              <a:rPr lang="en-US" altLang="ko-KR" sz="1600" dirty="0">
                <a:latin typeface="Arial" panose="020B0604020202020204" pitchFamily="34" charset="0"/>
                <a:cs typeface="Arial" panose="020B0604020202020204" pitchFamily="34" charset="0"/>
              </a:rPr>
              <a:t>There are two types of Heidel Coffee:</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 Premium </a:t>
            </a:r>
            <a:r>
              <a:rPr lang="en-US" altLang="ko-KR" sz="1600" dirty="0">
                <a:latin typeface="Arial" panose="020B0604020202020204" pitchFamily="34" charset="0"/>
                <a:cs typeface="Arial" panose="020B0604020202020204" pitchFamily="34" charset="0"/>
              </a:rPr>
              <a:t>Gold</a:t>
            </a:r>
          </a:p>
          <a:p>
            <a:pPr lvl="1"/>
            <a:r>
              <a:rPr lang="en-US" altLang="ko-KR" sz="1600" dirty="0" smtClean="0">
                <a:latin typeface="Arial" panose="020B0604020202020204" pitchFamily="34" charset="0"/>
                <a:cs typeface="Arial" panose="020B0604020202020204" pitchFamily="34" charset="0"/>
              </a:rPr>
              <a:t>- Instant </a:t>
            </a:r>
            <a:r>
              <a:rPr lang="en-US" altLang="ko-KR" sz="1600" dirty="0">
                <a:latin typeface="Arial" panose="020B0604020202020204" pitchFamily="34" charset="0"/>
                <a:cs typeface="Arial" panose="020B0604020202020204" pitchFamily="34" charset="0"/>
              </a:rPr>
              <a:t>Coffee</a:t>
            </a:r>
          </a:p>
          <a:p>
            <a:endParaRPr lang="ko-KR" altLang="en-US" dirty="0"/>
          </a:p>
        </p:txBody>
      </p:sp>
    </p:spTree>
    <p:extLst>
      <p:ext uri="{BB962C8B-B14F-4D97-AF65-F5344CB8AC3E}">
        <p14:creationId xmlns:p14="http://schemas.microsoft.com/office/powerpoint/2010/main" val="289152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2"/>
          <p:cNvSpPr txBox="1">
            <a:spLocks/>
          </p:cNvSpPr>
          <p:nvPr/>
        </p:nvSpPr>
        <p:spPr>
          <a:xfrm>
            <a:off x="635430" y="305365"/>
            <a:ext cx="10515600" cy="6234920"/>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endParaRPr lang="en-US" altLang="ko-KR" sz="2400" dirty="0" smtClean="0"/>
          </a:p>
        </p:txBody>
      </p:sp>
      <p:pic>
        <p:nvPicPr>
          <p:cNvPr id="8" name="Picture 3" descr="C:\Users\Public\cs-koenigstein\이원호\exported\exported2\exported3\exported4\대지 6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15" t="14517" r="17930" b="11790"/>
          <a:stretch/>
        </p:blipFill>
        <p:spPr bwMode="auto">
          <a:xfrm>
            <a:off x="10257651" y="5998218"/>
            <a:ext cx="1787810" cy="804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ublic\cs-koenigstein\이원호\하이델 제품사진들\허브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94" y="1721774"/>
            <a:ext cx="3539430" cy="35394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03924" y="1858121"/>
            <a:ext cx="6410939" cy="2708434"/>
          </a:xfrm>
          <a:prstGeom prst="rect">
            <a:avLst/>
          </a:prstGeom>
          <a:noFill/>
          <a:ln w="28575">
            <a:noFill/>
          </a:ln>
        </p:spPr>
        <p:txBody>
          <a:bodyPr wrap="square" rtlCol="0">
            <a:spAutoFit/>
          </a:bodyPr>
          <a:lstStyle/>
          <a:p>
            <a:pPr lvl="1"/>
            <a:r>
              <a:rPr lang="en-US" altLang="ko-KR" sz="2000" b="1" u="sng" dirty="0" smtClean="0">
                <a:latin typeface="Arial" panose="020B0604020202020204" pitchFamily="34" charset="0"/>
                <a:cs typeface="Arial" panose="020B0604020202020204" pitchFamily="34" charset="0"/>
              </a:rPr>
              <a:t>Heidel Herb Tea</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Our</a:t>
            </a:r>
            <a:r>
              <a:rPr lang="ko-KR" altLang="en-US"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selection of tea is specially selected from all around the world and offers premium flavor and health benefits.</a:t>
            </a:r>
          </a:p>
          <a:p>
            <a:pPr lvl="1"/>
            <a:endParaRPr lang="en-US" altLang="ko-KR" sz="1600" dirty="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Varieties of Heidel Herb Tea</a:t>
            </a:r>
            <a:r>
              <a:rPr lang="en-US" altLang="ko-KR" sz="1600" dirty="0" smtClean="0">
                <a:latin typeface="Arial" panose="020B0604020202020204" pitchFamily="34" charset="0"/>
                <a:cs typeface="Arial" panose="020B0604020202020204" pitchFamily="34" charset="0"/>
              </a:rPr>
              <a:t>:</a:t>
            </a:r>
          </a:p>
          <a:p>
            <a:pPr lvl="1"/>
            <a:r>
              <a:rPr lang="en-US" altLang="ko-KR" sz="700" dirty="0">
                <a:latin typeface="Arial" panose="020B0604020202020204" pitchFamily="34" charset="0"/>
                <a:cs typeface="Arial" panose="020B0604020202020204" pitchFamily="34" charset="0"/>
              </a:rPr>
              <a:t> </a:t>
            </a:r>
            <a:r>
              <a:rPr lang="en-US" altLang="ko-KR" sz="700" dirty="0" smtClean="0">
                <a:latin typeface="Arial" panose="020B0604020202020204" pitchFamily="34" charset="0"/>
                <a:cs typeface="Arial" panose="020B0604020202020204" pitchFamily="34" charset="0"/>
              </a:rPr>
              <a:t>  </a:t>
            </a:r>
            <a:endParaRPr lang="en-US" altLang="ko-KR" sz="7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Hibiscus, Peppermint</a:t>
            </a:r>
            <a:r>
              <a:rPr lang="en-US" altLang="ko-KR" sz="1600" dirty="0">
                <a:latin typeface="Arial" panose="020B0604020202020204" pitchFamily="34" charset="0"/>
                <a:cs typeface="Arial" panose="020B0604020202020204" pitchFamily="34" charset="0"/>
              </a:rPr>
              <a:t>,</a:t>
            </a:r>
            <a:r>
              <a:rPr lang="en-US" altLang="ko-KR" sz="1600" dirty="0" smtClean="0">
                <a:latin typeface="Arial" panose="020B0604020202020204" pitchFamily="34" charset="0"/>
                <a:cs typeface="Arial" panose="020B0604020202020204" pitchFamily="34" charset="0"/>
              </a:rPr>
              <a:t> Lemon Grass, Rose Hip, </a:t>
            </a:r>
          </a:p>
          <a:p>
            <a:pPr lvl="1"/>
            <a:r>
              <a:rPr lang="en-US" altLang="ko-KR" sz="1600" dirty="0" smtClean="0">
                <a:latin typeface="Arial" panose="020B0604020202020204" pitchFamily="34" charset="0"/>
                <a:cs typeface="Arial" panose="020B0604020202020204" pitchFamily="34" charset="0"/>
              </a:rPr>
              <a:t>Lemon Balm, Rooibos, Jasmin, Fennel, Rosemary</a:t>
            </a:r>
            <a:r>
              <a:rPr lang="en-US" altLang="ko-KR" sz="1600" dirty="0">
                <a:latin typeface="Arial" panose="020B0604020202020204" pitchFamily="34" charset="0"/>
                <a:cs typeface="Arial" panose="020B0604020202020204" pitchFamily="34" charset="0"/>
              </a:rPr>
              <a:t>,</a:t>
            </a:r>
            <a:endParaRPr lang="en-US" altLang="ko-KR" sz="1600" dirty="0" smtClean="0">
              <a:latin typeface="Arial" panose="020B0604020202020204" pitchFamily="34" charset="0"/>
              <a:cs typeface="Arial" panose="020B0604020202020204" pitchFamily="34" charset="0"/>
            </a:endParaRPr>
          </a:p>
          <a:p>
            <a:pPr lvl="1"/>
            <a:r>
              <a:rPr lang="en-US" altLang="ko-KR" sz="1600" dirty="0" smtClean="0">
                <a:latin typeface="Arial" panose="020B0604020202020204" pitchFamily="34" charset="0"/>
                <a:cs typeface="Arial" panose="020B0604020202020204" pitchFamily="34" charset="0"/>
              </a:rPr>
              <a:t>Chamomile</a:t>
            </a:r>
            <a:r>
              <a:rPr lang="en-US" altLang="ko-KR" sz="1600" dirty="0">
                <a:latin typeface="Arial" panose="020B0604020202020204" pitchFamily="34" charset="0"/>
                <a:cs typeface="Arial" panose="020B0604020202020204" pitchFamily="34" charset="0"/>
              </a:rPr>
              <a:t>,</a:t>
            </a:r>
            <a:r>
              <a:rPr lang="en-US" altLang="ko-KR" sz="1600" dirty="0" smtClean="0">
                <a:latin typeface="Arial" panose="020B0604020202020204" pitchFamily="34" charset="0"/>
                <a:cs typeface="Arial" panose="020B0604020202020204" pitchFamily="34" charset="0"/>
              </a:rPr>
              <a:t> Men Power, </a:t>
            </a:r>
            <a:r>
              <a:rPr lang="en-US" altLang="ko-KR" sz="1600" dirty="0">
                <a:latin typeface="Arial" panose="020B0604020202020204" pitchFamily="34" charset="0"/>
                <a:cs typeface="Arial" panose="020B0604020202020204" pitchFamily="34" charset="0"/>
              </a:rPr>
              <a:t>Beauty </a:t>
            </a:r>
            <a:r>
              <a:rPr lang="en-US" altLang="ko-KR" sz="1600" dirty="0" smtClean="0">
                <a:latin typeface="Arial" panose="020B0604020202020204" pitchFamily="34" charset="0"/>
                <a:cs typeface="Arial" panose="020B0604020202020204" pitchFamily="34" charset="0"/>
              </a:rPr>
              <a:t>Slim</a:t>
            </a:r>
            <a:endParaRPr lang="en-US" altLang="ko-KR" sz="1400" dirty="0" smtClean="0">
              <a:latin typeface="Arial" panose="020B0604020202020204" pitchFamily="34" charset="0"/>
              <a:cs typeface="Arial" panose="020B0604020202020204" pitchFamily="34" charset="0"/>
            </a:endParaRPr>
          </a:p>
          <a:p>
            <a:pPr marL="285750" indent="-285750">
              <a:buFontTx/>
              <a:buChar char="-"/>
            </a:pPr>
            <a:endParaRPr lang="en-US" altLang="ko-K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23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TotalTime>
  <Words>1163</Words>
  <Application>Microsoft Office PowerPoint</Application>
  <PresentationFormat>와이드스크린</PresentationFormat>
  <Paragraphs>146</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함초롬돋움</vt:lpstr>
      <vt:lpstr>Adobe Caslon Pro Bold</vt:lpstr>
      <vt:lpstr>Arial</vt:lpstr>
      <vt:lpstr>Office 테마</vt:lpstr>
      <vt:lpstr>Heidel Korea</vt:lpstr>
      <vt:lpstr>Introduction </vt:lpstr>
      <vt:lpstr>Our Brands</vt:lpstr>
      <vt:lpstr>PowerPoint 프레젠테이션</vt:lpstr>
      <vt:lpstr>CS Königstein and Heidel</vt:lpstr>
      <vt:lpstr>Product list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Distribution</vt:lpstr>
      <vt:lpstr>PowerPoint 프레젠테이션</vt:lpstr>
      <vt:lpstr>PowerPoint 프레젠테이션</vt:lpstr>
      <vt:lpstr>PowerPoint 프레젠테이션</vt:lpstr>
      <vt:lpstr>PowerPoint 프레젠테이션</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Heidel Korea</dc:title>
  <dc:creator>win10</dc:creator>
  <cp:lastModifiedBy>win10</cp:lastModifiedBy>
  <cp:revision>355</cp:revision>
  <dcterms:created xsi:type="dcterms:W3CDTF">2017-12-04T10:43:31Z</dcterms:created>
  <dcterms:modified xsi:type="dcterms:W3CDTF">2018-01-26T08:54:55Z</dcterms:modified>
</cp:coreProperties>
</file>